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embeddings/Microsoft_Equation4.bin" ContentType="application/vnd.openxmlformats-officedocument.oleObject"/>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charts/chart4.xml" ContentType="application/vnd.openxmlformats-officedocument.drawingml.char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embeddings/Microsoft_Equation3.bin" ContentType="application/vnd.openxmlformats-officedocument.oleObject"/>
  <Override PartName="/ppt/presProps.xml" ContentType="application/vnd.openxmlformats-officedocument.presentationml.presProps+xml"/>
  <Override PartName="/ppt/embeddings/Microsoft_Equation14.bin" ContentType="application/vnd.openxmlformats-officedocument.oleObject"/>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charts/chart3.xml" ContentType="application/vnd.openxmlformats-officedocument.drawingml.char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Microsoft_Equation9.bin" ContentType="application/vnd.openxmlformats-officedocument.oleObject"/>
  <Override PartName="/ppt/embeddings/Microsoft_Equation2.bin" ContentType="application/vnd.openxmlformats-officedocument.oleObject"/>
  <Override PartName="/ppt/embeddings/Microsoft_Equation13.bin" ContentType="application/vnd.openxmlformats-officedocument.oleObject"/>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drawings/drawing3.xml" ContentType="application/vnd.openxmlformats-officedocument.drawingml.chartshapes+xml"/>
  <Override PartName="/ppt/embeddings/Microsoft_Equation8.bin" ContentType="application/vnd.openxmlformats-officedocument.oleObject"/>
  <Override PartName="/docProps/app.xml" ContentType="application/vnd.openxmlformats-officedocument.extended-properties+xml"/>
  <Override PartName="/ppt/embeddings/Microsoft_Equation1.bin" ContentType="application/vnd.openxmlformats-officedocument.oleObject"/>
  <Override PartName="/ppt/slideLayouts/slideLayout19.xml" ContentType="application/vnd.openxmlformats-officedocument.presentationml.slideLayout+xml"/>
  <Override PartName="/ppt/theme/theme3.xml" ContentType="application/vnd.openxmlformats-officedocument.theme+xml"/>
  <Override PartName="/ppt/embeddings/Microsoft_Equation12.bin" ContentType="application/vnd.openxmlformats-officedocument.oleObject"/>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drawings/drawing2.xml" ContentType="application/vnd.openxmlformats-officedocument.drawingml.chartshapes+xml"/>
  <Default Extension="jpeg" ContentType="image/jpeg"/>
  <Override PartName="/ppt/embeddings/Microsoft_Equation7.bin" ContentType="application/vnd.openxmlformats-officedocument.oleObject"/>
  <Override PartName="/ppt/slideLayouts/slideLayout18.xml" ContentType="application/vnd.openxmlformats-officedocument.presentationml.slideLayout+xml"/>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drawings/drawing1.xml" ContentType="application/vnd.openxmlformats-officedocument.drawingml.chartshapes+xml"/>
  <Override PartName="/ppt/embeddings/Microsoft_Equation6.bin" ContentType="application/vnd.openxmlformats-officedocument.oleObject"/>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embeddings/Microsoft_Equation10.bin" ContentType="application/vnd.openxmlformats-officedocument.oleObject"/>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7" r:id="rId1"/>
    <p:sldMasterId id="2147483694" r:id="rId2"/>
  </p:sldMasterIdLst>
  <p:notesMasterIdLst>
    <p:notesMasterId r:id="rId34"/>
  </p:notesMasterIdLst>
  <p:sldIdLst>
    <p:sldId id="256" r:id="rId3"/>
    <p:sldId id="267" r:id="rId4"/>
    <p:sldId id="268" r:id="rId5"/>
    <p:sldId id="269" r:id="rId6"/>
    <p:sldId id="257" r:id="rId7"/>
    <p:sldId id="265" r:id="rId8"/>
    <p:sldId id="266" r:id="rId9"/>
    <p:sldId id="258" r:id="rId10"/>
    <p:sldId id="263" r:id="rId11"/>
    <p:sldId id="259" r:id="rId12"/>
    <p:sldId id="260" r:id="rId13"/>
    <p:sldId id="270" r:id="rId14"/>
    <p:sldId id="271" r:id="rId15"/>
    <p:sldId id="261" r:id="rId16"/>
    <p:sldId id="272" r:id="rId17"/>
    <p:sldId id="274" r:id="rId18"/>
    <p:sldId id="273" r:id="rId19"/>
    <p:sldId id="276" r:id="rId20"/>
    <p:sldId id="277" r:id="rId21"/>
    <p:sldId id="280" r:id="rId22"/>
    <p:sldId id="278" r:id="rId23"/>
    <p:sldId id="282" r:id="rId24"/>
    <p:sldId id="281" r:id="rId25"/>
    <p:sldId id="283" r:id="rId26"/>
    <p:sldId id="288" r:id="rId27"/>
    <p:sldId id="289" r:id="rId28"/>
    <p:sldId id="285" r:id="rId29"/>
    <p:sldId id="286" r:id="rId30"/>
    <p:sldId id="287"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scaleToFitPaper="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27" d="100"/>
          <a:sy n="127" d="100"/>
        </p:scale>
        <p:origin x="-1672"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180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avid:Documents:2011:Teaching%202011:PLS%20664%202011:powerpoints:G%20x%20E%20charts.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avid:Documents:2011:Teaching%202011:PLS%20664%202011:powerpoints:G%20x%20E%20charts.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cked"/>
        <c:ser>
          <c:idx val="0"/>
          <c:order val="0"/>
          <c:marker>
            <c:symbol val="none"/>
          </c:marker>
          <c:cat>
            <c:strRef>
              <c:f>Sheet1!$A$1:$B$1</c:f>
              <c:strCache>
                <c:ptCount val="2"/>
                <c:pt idx="0">
                  <c:v>Location 1</c:v>
                </c:pt>
                <c:pt idx="1">
                  <c:v>Location 2</c:v>
                </c:pt>
              </c:strCache>
            </c:strRef>
          </c:cat>
          <c:val>
            <c:numRef>
              <c:f>Sheet1!$A$2:$B$2</c:f>
              <c:numCache>
                <c:formatCode>General</c:formatCode>
                <c:ptCount val="2"/>
                <c:pt idx="0">
                  <c:v>5.0</c:v>
                </c:pt>
                <c:pt idx="1">
                  <c:v>25.0</c:v>
                </c:pt>
              </c:numCache>
            </c:numRef>
          </c:val>
        </c:ser>
        <c:ser>
          <c:idx val="1"/>
          <c:order val="1"/>
          <c:spPr>
            <a:ln>
              <a:solidFill>
                <a:srgbClr val="0000FF"/>
              </a:solidFill>
            </a:ln>
          </c:spPr>
          <c:marker>
            <c:symbol val="none"/>
          </c:marker>
          <c:cat>
            <c:strRef>
              <c:f>Sheet1!$A$1:$B$1</c:f>
              <c:strCache>
                <c:ptCount val="2"/>
                <c:pt idx="0">
                  <c:v>Location 1</c:v>
                </c:pt>
                <c:pt idx="1">
                  <c:v>Location 2</c:v>
                </c:pt>
              </c:strCache>
            </c:strRef>
          </c:cat>
          <c:val>
            <c:numRef>
              <c:f>Sheet1!$A$3:$B$3</c:f>
              <c:numCache>
                <c:formatCode>General</c:formatCode>
                <c:ptCount val="2"/>
                <c:pt idx="0">
                  <c:v>10.0</c:v>
                </c:pt>
                <c:pt idx="1">
                  <c:v>15.0</c:v>
                </c:pt>
              </c:numCache>
            </c:numRef>
          </c:val>
        </c:ser>
        <c:marker val="1"/>
        <c:axId val="552602616"/>
        <c:axId val="504095304"/>
      </c:lineChart>
      <c:catAx>
        <c:axId val="552602616"/>
        <c:scaling>
          <c:orientation val="minMax"/>
        </c:scaling>
        <c:axPos val="b"/>
        <c:numFmt formatCode="General" sourceLinked="1"/>
        <c:tickLblPos val="nextTo"/>
        <c:crossAx val="504095304"/>
        <c:crosses val="autoZero"/>
        <c:auto val="1"/>
        <c:lblAlgn val="ctr"/>
        <c:lblOffset val="100"/>
      </c:catAx>
      <c:valAx>
        <c:axId val="504095304"/>
        <c:scaling>
          <c:orientation val="minMax"/>
        </c:scaling>
        <c:axPos val="l"/>
        <c:majorGridlines/>
        <c:numFmt formatCode="General" sourceLinked="1"/>
        <c:tickLblPos val="nextTo"/>
        <c:crossAx val="552602616"/>
        <c:crosses val="autoZero"/>
        <c:crossBetween val="between"/>
      </c:valAx>
    </c:plotArea>
    <c:plotVisOnly val="1"/>
  </c:chart>
  <c:spPr>
    <a:solidFill>
      <a:srgbClr val="CCFFCC"/>
    </a:solidFill>
    <a:ln>
      <a:noFill/>
    </a:ln>
  </c:spPr>
  <c:txPr>
    <a:bodyPr/>
    <a:lstStyle/>
    <a:p>
      <a:pPr>
        <a:defRPr sz="1400" b="1" i="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marker>
            <c:symbol val="none"/>
          </c:marker>
          <c:cat>
            <c:strRef>
              <c:f>Sheet2!$A$1:$B$1</c:f>
              <c:strCache>
                <c:ptCount val="2"/>
                <c:pt idx="0">
                  <c:v>Env 1</c:v>
                </c:pt>
                <c:pt idx="1">
                  <c:v>Env 2</c:v>
                </c:pt>
              </c:strCache>
            </c:strRef>
          </c:cat>
          <c:val>
            <c:numRef>
              <c:f>Sheet2!$A$2:$B$2</c:f>
              <c:numCache>
                <c:formatCode>General</c:formatCode>
                <c:ptCount val="2"/>
                <c:pt idx="0">
                  <c:v>15.0</c:v>
                </c:pt>
                <c:pt idx="1">
                  <c:v>17.0</c:v>
                </c:pt>
              </c:numCache>
            </c:numRef>
          </c:val>
        </c:ser>
        <c:ser>
          <c:idx val="1"/>
          <c:order val="1"/>
          <c:spPr>
            <a:ln>
              <a:solidFill>
                <a:srgbClr val="0000FF"/>
              </a:solidFill>
            </a:ln>
          </c:spPr>
          <c:marker>
            <c:symbol val="none"/>
          </c:marker>
          <c:cat>
            <c:strRef>
              <c:f>Sheet2!$A$1:$B$1</c:f>
              <c:strCache>
                <c:ptCount val="2"/>
                <c:pt idx="0">
                  <c:v>Env 1</c:v>
                </c:pt>
                <c:pt idx="1">
                  <c:v>Env 2</c:v>
                </c:pt>
              </c:strCache>
            </c:strRef>
          </c:cat>
          <c:val>
            <c:numRef>
              <c:f>Sheet2!$A$3:$B$3</c:f>
              <c:numCache>
                <c:formatCode>General</c:formatCode>
                <c:ptCount val="2"/>
                <c:pt idx="0">
                  <c:v>10.0</c:v>
                </c:pt>
                <c:pt idx="1">
                  <c:v>23.0</c:v>
                </c:pt>
              </c:numCache>
            </c:numRef>
          </c:val>
        </c:ser>
        <c:marker val="1"/>
        <c:axId val="488588040"/>
        <c:axId val="504180440"/>
      </c:lineChart>
      <c:catAx>
        <c:axId val="488588040"/>
        <c:scaling>
          <c:orientation val="minMax"/>
        </c:scaling>
        <c:axPos val="b"/>
        <c:tickLblPos val="nextTo"/>
        <c:crossAx val="504180440"/>
        <c:crosses val="autoZero"/>
        <c:auto val="1"/>
        <c:lblAlgn val="ctr"/>
        <c:lblOffset val="100"/>
      </c:catAx>
      <c:valAx>
        <c:axId val="504180440"/>
        <c:scaling>
          <c:orientation val="minMax"/>
        </c:scaling>
        <c:axPos val="l"/>
        <c:majorGridlines/>
        <c:numFmt formatCode="General" sourceLinked="1"/>
        <c:tickLblPos val="nextTo"/>
        <c:crossAx val="488588040"/>
        <c:crosses val="autoZero"/>
        <c:crossBetween val="between"/>
      </c:valAx>
    </c:plotArea>
    <c:plotVisOnly val="1"/>
  </c:chart>
  <c:spPr>
    <a:solidFill>
      <a:srgbClr val="FBFFB1"/>
    </a:solidFill>
  </c:spPr>
  <c:txPr>
    <a:bodyPr/>
    <a:lstStyle/>
    <a:p>
      <a:pPr>
        <a:defRPr sz="1400" b="1" i="0" baseline="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599250936329588"/>
          <c:y val="0.0760456273764258"/>
          <c:w val="0.816479400749064"/>
          <c:h val="0.756653992395437"/>
        </c:manualLayout>
      </c:layout>
      <c:lineChart>
        <c:grouping val="standard"/>
        <c:ser>
          <c:idx val="0"/>
          <c:order val="0"/>
          <c:tx>
            <c:strRef>
              <c:f>Sheet1!$B$1</c:f>
              <c:strCache>
                <c:ptCount val="1"/>
                <c:pt idx="0">
                  <c:v>Variety 1</c:v>
                </c:pt>
              </c:strCache>
            </c:strRef>
          </c:tx>
          <c:spPr>
            <a:effectLst>
              <a:outerShdw dist="35921" dir="2700000" algn="br">
                <a:srgbClr val="000000"/>
              </a:outerShdw>
            </a:effectLst>
          </c:spPr>
          <c:marker>
            <c:symbol val="none"/>
          </c:marker>
          <c:cat>
            <c:strRef>
              <c:f>Sheet1!$A$2:$A$3</c:f>
              <c:strCache>
                <c:ptCount val="2"/>
                <c:pt idx="0">
                  <c:v>Env 1</c:v>
                </c:pt>
                <c:pt idx="1">
                  <c:v>Env 2</c:v>
                </c:pt>
              </c:strCache>
            </c:strRef>
          </c:cat>
          <c:val>
            <c:numRef>
              <c:f>Sheet1!$B$2:$B$3</c:f>
              <c:numCache>
                <c:formatCode>General</c:formatCode>
                <c:ptCount val="2"/>
                <c:pt idx="0">
                  <c:v>12.0</c:v>
                </c:pt>
                <c:pt idx="1">
                  <c:v>25.0</c:v>
                </c:pt>
              </c:numCache>
            </c:numRef>
          </c:val>
        </c:ser>
        <c:ser>
          <c:idx val="1"/>
          <c:order val="1"/>
          <c:tx>
            <c:strRef>
              <c:f>Sheet1!$C$1</c:f>
              <c:strCache>
                <c:ptCount val="1"/>
                <c:pt idx="0">
                  <c:v>Variety 2</c:v>
                </c:pt>
              </c:strCache>
            </c:strRef>
          </c:tx>
          <c:spPr>
            <a:effectLst>
              <a:outerShdw dist="35921" dir="2700000" algn="br">
                <a:srgbClr val="000000"/>
              </a:outerShdw>
            </a:effectLst>
          </c:spPr>
          <c:marker>
            <c:symbol val="none"/>
          </c:marker>
          <c:cat>
            <c:strRef>
              <c:f>Sheet1!$A$2:$A$3</c:f>
              <c:strCache>
                <c:ptCount val="2"/>
                <c:pt idx="0">
                  <c:v>Env 1</c:v>
                </c:pt>
                <c:pt idx="1">
                  <c:v>Env 2</c:v>
                </c:pt>
              </c:strCache>
            </c:strRef>
          </c:cat>
          <c:val>
            <c:numRef>
              <c:f>Sheet1!$C$2:$C$3</c:f>
              <c:numCache>
                <c:formatCode>General</c:formatCode>
                <c:ptCount val="2"/>
                <c:pt idx="0">
                  <c:v>20.0</c:v>
                </c:pt>
                <c:pt idx="1">
                  <c:v>2.0</c:v>
                </c:pt>
              </c:numCache>
            </c:numRef>
          </c:val>
        </c:ser>
        <c:marker val="1"/>
        <c:axId val="552776360"/>
        <c:axId val="552762968"/>
      </c:lineChart>
      <c:catAx>
        <c:axId val="552776360"/>
        <c:scaling>
          <c:orientation val="minMax"/>
        </c:scaling>
        <c:axPos val="b"/>
        <c:numFmt formatCode="General" sourceLinked="1"/>
        <c:tickLblPos val="nextTo"/>
        <c:spPr>
          <a:ln w="3175">
            <a:solidFill>
              <a:srgbClr val="808080"/>
            </a:solidFill>
            <a:prstDash val="solid"/>
          </a:ln>
        </c:spPr>
        <c:crossAx val="552762968"/>
        <c:crosses val="autoZero"/>
        <c:auto val="1"/>
        <c:lblAlgn val="ctr"/>
        <c:lblOffset val="100"/>
      </c:catAx>
      <c:valAx>
        <c:axId val="552762968"/>
        <c:scaling>
          <c:orientation val="minMax"/>
        </c:scaling>
        <c:axPos val="l"/>
        <c:majorGridlines>
          <c:spPr>
            <a:ln w="3175">
              <a:solidFill>
                <a:srgbClr val="808080"/>
              </a:solidFill>
              <a:prstDash val="solid"/>
            </a:ln>
          </c:spPr>
        </c:majorGridlines>
        <c:numFmt formatCode="General" sourceLinked="1"/>
        <c:tickLblPos val="nextTo"/>
        <c:spPr>
          <a:ln w="3175">
            <a:solidFill>
              <a:srgbClr val="808080"/>
            </a:solidFill>
            <a:prstDash val="solid"/>
          </a:ln>
        </c:spPr>
        <c:crossAx val="552776360"/>
        <c:crosses val="autoZero"/>
        <c:crossBetween val="between"/>
      </c:valAx>
      <c:spPr>
        <a:solidFill>
          <a:srgbClr val="FFFFFF"/>
        </a:solidFill>
        <a:ln w="25400">
          <a:noFill/>
        </a:ln>
      </c:spPr>
    </c:plotArea>
    <c:legend>
      <c:legendPos val="r"/>
      <c:layout/>
      <c:spPr>
        <a:noFill/>
        <a:ln w="25400">
          <a:noFill/>
        </a:ln>
      </c:spPr>
    </c:legend>
    <c:plotVisOnly val="1"/>
    <c:dispBlanksAs val="gap"/>
  </c:chart>
  <c:spPr>
    <a:solidFill>
      <a:srgbClr val="FFFFFF"/>
    </a:solidFill>
    <a:ln w="3175">
      <a:solidFill>
        <a:srgbClr val="808080"/>
      </a:solidFill>
      <a:prstDash val="solid"/>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marker>
            <c:symbol val="none"/>
          </c:marker>
          <c:cat>
            <c:strRef>
              <c:f>Sheet2!$A$1:$B$1</c:f>
              <c:strCache>
                <c:ptCount val="2"/>
                <c:pt idx="0">
                  <c:v>Env 1</c:v>
                </c:pt>
                <c:pt idx="1">
                  <c:v>Env 2</c:v>
                </c:pt>
              </c:strCache>
            </c:strRef>
          </c:cat>
          <c:val>
            <c:numRef>
              <c:f>Sheet2!$A$2:$B$2</c:f>
              <c:numCache>
                <c:formatCode>General</c:formatCode>
                <c:ptCount val="2"/>
                <c:pt idx="0">
                  <c:v>15.0</c:v>
                </c:pt>
                <c:pt idx="1">
                  <c:v>17.0</c:v>
                </c:pt>
              </c:numCache>
            </c:numRef>
          </c:val>
        </c:ser>
        <c:ser>
          <c:idx val="1"/>
          <c:order val="1"/>
          <c:spPr>
            <a:ln>
              <a:solidFill>
                <a:srgbClr val="0000FF"/>
              </a:solidFill>
            </a:ln>
          </c:spPr>
          <c:marker>
            <c:symbol val="none"/>
          </c:marker>
          <c:cat>
            <c:strRef>
              <c:f>Sheet2!$A$1:$B$1</c:f>
              <c:strCache>
                <c:ptCount val="2"/>
                <c:pt idx="0">
                  <c:v>Env 1</c:v>
                </c:pt>
                <c:pt idx="1">
                  <c:v>Env 2</c:v>
                </c:pt>
              </c:strCache>
            </c:strRef>
          </c:cat>
          <c:val>
            <c:numRef>
              <c:f>Sheet2!$A$3:$B$3</c:f>
              <c:numCache>
                <c:formatCode>General</c:formatCode>
                <c:ptCount val="2"/>
                <c:pt idx="0">
                  <c:v>10.0</c:v>
                </c:pt>
                <c:pt idx="1">
                  <c:v>23.0</c:v>
                </c:pt>
              </c:numCache>
            </c:numRef>
          </c:val>
        </c:ser>
        <c:marker val="1"/>
        <c:axId val="488471848"/>
        <c:axId val="504222840"/>
      </c:lineChart>
      <c:catAx>
        <c:axId val="488471848"/>
        <c:scaling>
          <c:orientation val="minMax"/>
        </c:scaling>
        <c:axPos val="b"/>
        <c:tickLblPos val="nextTo"/>
        <c:crossAx val="504222840"/>
        <c:crosses val="autoZero"/>
        <c:auto val="1"/>
        <c:lblAlgn val="ctr"/>
        <c:lblOffset val="100"/>
      </c:catAx>
      <c:valAx>
        <c:axId val="504222840"/>
        <c:scaling>
          <c:orientation val="minMax"/>
        </c:scaling>
        <c:axPos val="l"/>
        <c:majorGridlines/>
        <c:numFmt formatCode="General" sourceLinked="1"/>
        <c:tickLblPos val="nextTo"/>
        <c:crossAx val="488471848"/>
        <c:crosses val="autoZero"/>
        <c:crossBetween val="between"/>
      </c:valAx>
    </c:plotArea>
    <c:plotVisOnly val="1"/>
  </c:chart>
  <c:spPr>
    <a:solidFill>
      <a:srgbClr val="FBFFB1"/>
    </a:solidFill>
  </c:spPr>
  <c:txPr>
    <a:bodyPr/>
    <a:lstStyle/>
    <a:p>
      <a:pPr>
        <a:defRPr sz="1400" b="1" i="0" baseline="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5" Type="http://schemas.openxmlformats.org/officeDocument/2006/relationships/image" Target="../media/image15.pict"/><Relationship Id="rId1" Type="http://schemas.openxmlformats.org/officeDocument/2006/relationships/image" Target="../media/image11.pict"/><Relationship Id="rId2"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5" Type="http://schemas.openxmlformats.org/officeDocument/2006/relationships/image" Target="../media/image15.pict"/><Relationship Id="rId1" Type="http://schemas.openxmlformats.org/officeDocument/2006/relationships/image" Target="../media/image11.pict"/><Relationship Id="rId2" Type="http://schemas.openxmlformats.org/officeDocument/2006/relationships/image" Target="../media/image1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ict"/><Relationship Id="rId2" Type="http://schemas.openxmlformats.org/officeDocument/2006/relationships/image" Target="../media/image17.pict"/></Relationships>
</file>

<file path=ppt/drawings/drawing1.xml><?xml version="1.0" encoding="utf-8"?>
<c:userShapes xmlns:c="http://schemas.openxmlformats.org/drawingml/2006/chart">
  <cdr:relSizeAnchor xmlns:cdr="http://schemas.openxmlformats.org/drawingml/2006/chartDrawing">
    <cdr:from>
      <cdr:x>0.33611</cdr:x>
      <cdr:y>0.31019</cdr:y>
    </cdr:from>
    <cdr:to>
      <cdr:x>0.53611</cdr:x>
      <cdr:y>0.64352</cdr:y>
    </cdr:to>
    <cdr:sp macro="" textlink="">
      <cdr:nvSpPr>
        <cdr:cNvPr id="2" name="TextBox 1"/>
        <cdr:cNvSpPr txBox="1"/>
      </cdr:nvSpPr>
      <cdr:spPr>
        <a:xfrm xmlns:a="http://schemas.openxmlformats.org/drawingml/2006/main">
          <a:off x="1536700" y="8509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a:t>Genotype 1</a:t>
          </a:r>
        </a:p>
      </cdr:txBody>
    </cdr:sp>
  </cdr:relSizeAnchor>
  <cdr:relSizeAnchor xmlns:cdr="http://schemas.openxmlformats.org/drawingml/2006/chartDrawing">
    <cdr:from>
      <cdr:x>0.52699</cdr:x>
      <cdr:y>0.58929</cdr:y>
    </cdr:from>
    <cdr:to>
      <cdr:x>0.66335</cdr:x>
      <cdr:y>0.80357</cdr:y>
    </cdr:to>
    <cdr:sp macro="" textlink="">
      <cdr:nvSpPr>
        <cdr:cNvPr id="4" name="TextBox 3"/>
        <cdr:cNvSpPr txBox="1"/>
      </cdr:nvSpPr>
      <cdr:spPr>
        <a:xfrm xmlns:a="http://schemas.openxmlformats.org/drawingml/2006/main">
          <a:off x="3533775" y="2514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smtClean="0"/>
            <a:t>Genotype 2</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0.41667</cdr:x>
      <cdr:y>0.16667</cdr:y>
    </cdr:from>
    <cdr:to>
      <cdr:x>0.78333</cdr:x>
      <cdr:y>0.5</cdr:y>
    </cdr:to>
    <cdr:sp macro="" textlink="">
      <cdr:nvSpPr>
        <cdr:cNvPr id="2" name="TextBox 1"/>
        <cdr:cNvSpPr txBox="1"/>
      </cdr:nvSpPr>
      <cdr:spPr>
        <a:xfrm xmlns:a="http://schemas.openxmlformats.org/drawingml/2006/main">
          <a:off x="1905000" y="457200"/>
          <a:ext cx="1676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Genotype 1</a:t>
          </a:r>
          <a:endParaRPr lang="en-US" sz="1100" dirty="0"/>
        </a:p>
      </cdr:txBody>
    </cdr:sp>
  </cdr:relSizeAnchor>
  <cdr:relSizeAnchor xmlns:cdr="http://schemas.openxmlformats.org/drawingml/2006/chartDrawing">
    <cdr:from>
      <cdr:x>0.36667</cdr:x>
      <cdr:y>0.44444</cdr:y>
    </cdr:from>
    <cdr:to>
      <cdr:x>0.56667</cdr:x>
      <cdr:y>0.77778</cdr:y>
    </cdr:to>
    <cdr:sp macro="" textlink="">
      <cdr:nvSpPr>
        <cdr:cNvPr id="3" name="TextBox 2"/>
        <cdr:cNvSpPr txBox="1"/>
      </cdr:nvSpPr>
      <cdr:spPr>
        <a:xfrm xmlns:a="http://schemas.openxmlformats.org/drawingml/2006/main">
          <a:off x="1676400" y="1219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Genotype 2</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0.31667</cdr:x>
      <cdr:y>0.26923</cdr:y>
    </cdr:from>
    <cdr:to>
      <cdr:x>0.68333</cdr:x>
      <cdr:y>0.60256</cdr:y>
    </cdr:to>
    <cdr:sp macro="" textlink="">
      <cdr:nvSpPr>
        <cdr:cNvPr id="2" name="TextBox 1"/>
        <cdr:cNvSpPr txBox="1"/>
      </cdr:nvSpPr>
      <cdr:spPr>
        <a:xfrm xmlns:a="http://schemas.openxmlformats.org/drawingml/2006/main">
          <a:off x="2026941" y="1066800"/>
          <a:ext cx="2346918" cy="132078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Genotype 1</a:t>
          </a:r>
          <a:endParaRPr lang="en-US" sz="1100" dirty="0"/>
        </a:p>
      </cdr:txBody>
    </cdr:sp>
  </cdr:relSizeAnchor>
  <cdr:relSizeAnchor xmlns:cdr="http://schemas.openxmlformats.org/drawingml/2006/chartDrawing">
    <cdr:from>
      <cdr:x>0.36667</cdr:x>
      <cdr:y>0.44444</cdr:y>
    </cdr:from>
    <cdr:to>
      <cdr:x>0.56667</cdr:x>
      <cdr:y>0.77778</cdr:y>
    </cdr:to>
    <cdr:sp macro="" textlink="">
      <cdr:nvSpPr>
        <cdr:cNvPr id="3" name="TextBox 2"/>
        <cdr:cNvSpPr txBox="1"/>
      </cdr:nvSpPr>
      <cdr:spPr>
        <a:xfrm xmlns:a="http://schemas.openxmlformats.org/drawingml/2006/main">
          <a:off x="1676400" y="1219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Genotype 2</a:t>
          </a:r>
          <a:endParaRPr lang="en-US" sz="1100" dirty="0"/>
        </a:p>
      </cdr:txBody>
    </cdr:sp>
  </cdr:relSizeAnchor>
  <cdr:relSizeAnchor xmlns:cdr="http://schemas.openxmlformats.org/drawingml/2006/chartDrawing">
    <cdr:from>
      <cdr:x>0.7381</cdr:x>
      <cdr:y>0.24074</cdr:y>
    </cdr:from>
    <cdr:to>
      <cdr:x>0.88095</cdr:x>
      <cdr:y>0.46296</cdr:y>
    </cdr:to>
    <cdr:sp macro="" textlink="">
      <cdr:nvSpPr>
        <cdr:cNvPr id="4" name="TextBox 3"/>
        <cdr:cNvSpPr txBox="1"/>
      </cdr:nvSpPr>
      <cdr:spPr>
        <a:xfrm xmlns:a="http://schemas.openxmlformats.org/drawingml/2006/main">
          <a:off x="4724400" y="990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t>B</a:t>
          </a:r>
          <a:r>
            <a:rPr lang="en-US" sz="1400" baseline="-25000" dirty="0" smtClean="0"/>
            <a:t>1</a:t>
          </a:r>
          <a:r>
            <a:rPr lang="en-US" sz="1400" dirty="0" smtClean="0"/>
            <a:t>=0.3</a:t>
          </a:r>
          <a:endParaRPr lang="en-US" sz="1400" baseline="-25000" dirty="0"/>
        </a:p>
      </cdr:txBody>
    </cdr:sp>
  </cdr:relSizeAnchor>
  <cdr:relSizeAnchor xmlns:cdr="http://schemas.openxmlformats.org/drawingml/2006/chartDrawing">
    <cdr:from>
      <cdr:x>0.59524</cdr:x>
      <cdr:y>0.11111</cdr:y>
    </cdr:from>
    <cdr:to>
      <cdr:x>0.7381</cdr:x>
      <cdr:y>0.33333</cdr:y>
    </cdr:to>
    <cdr:sp macro="" textlink="">
      <cdr:nvSpPr>
        <cdr:cNvPr id="5" name="TextBox 4"/>
        <cdr:cNvSpPr txBox="1"/>
      </cdr:nvSpPr>
      <cdr:spPr>
        <a:xfrm xmlns:a="http://schemas.openxmlformats.org/drawingml/2006/main">
          <a:off x="3810000" y="457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t>B</a:t>
          </a:r>
          <a:r>
            <a:rPr lang="en-US" sz="1400" baseline="-25000" dirty="0" smtClean="0"/>
            <a:t>1</a:t>
          </a:r>
          <a:r>
            <a:rPr lang="en-US" sz="1400" dirty="0" smtClean="0"/>
            <a:t>=1.0</a:t>
          </a:r>
          <a:endParaRPr lang="en-US" sz="1400" dirty="0"/>
        </a:p>
      </cdr:txBody>
    </cdr:sp>
  </cdr:relSizeAnchor>
  <cdr:relSizeAnchor xmlns:cdr="http://schemas.openxmlformats.org/drawingml/2006/chartDrawing">
    <cdr:from>
      <cdr:x>0.39286</cdr:x>
      <cdr:y>0.77778</cdr:y>
    </cdr:from>
    <cdr:to>
      <cdr:x>0.53571</cdr:x>
      <cdr:y>1</cdr:y>
    </cdr:to>
    <cdr:sp macro="" textlink="">
      <cdr:nvSpPr>
        <cdr:cNvPr id="6" name="TextBox 5"/>
        <cdr:cNvSpPr txBox="1"/>
      </cdr:nvSpPr>
      <cdr:spPr>
        <a:xfrm xmlns:a="http://schemas.openxmlformats.org/drawingml/2006/main">
          <a:off x="2514600" y="3657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400" dirty="0" smtClean="0"/>
        </a:p>
        <a:p xmlns:a="http://schemas.openxmlformats.org/drawingml/2006/main">
          <a:endParaRPr lang="en-US" sz="1400" dirty="0" smtClean="0"/>
        </a:p>
        <a:p xmlns:a="http://schemas.openxmlformats.org/drawingml/2006/main">
          <a:r>
            <a:rPr lang="en-US" sz="1400" dirty="0" smtClean="0"/>
            <a:t>Environmental Index</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40409-20FE-714D-A951-00481DA0A220}" type="datetimeFigureOut">
              <a:rPr lang="en-US" smtClean="0"/>
              <a:pPr/>
              <a:t>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57878-E774-394D-A614-B0948F89CC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98D4BB8-9DE8-E742-8D6A-027142F71883}" type="slidenum">
              <a:rPr lang="en-US"/>
              <a:pPr/>
              <a:t>29</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E1C45761-CA52-E646-98FC-74D1E3A23DAB}"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829801BE-7046-4B46-B7B0-19AE648AF867}" type="datetimeFigureOut">
              <a:rPr lang="en-US" smtClean="0"/>
              <a:pPr/>
              <a:t>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C45761-CA52-E646-98FC-74D1E3A23D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9801BE-7046-4B46-B7B0-19AE648AF867}" type="datetimeFigureOut">
              <a:rPr lang="en-US" smtClean="0"/>
              <a:pPr/>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29801BE-7046-4B46-B7B0-19AE648AF867}" type="datetimeFigureOut">
              <a:rPr lang="en-US" smtClean="0"/>
              <a:pPr/>
              <a:t>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45761-CA52-E646-98FC-74D1E3A23DAB}"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29801BE-7046-4B46-B7B0-19AE648AF867}" type="datetimeFigureOut">
              <a:rPr lang="en-US" smtClean="0"/>
              <a:pPr/>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45761-CA52-E646-98FC-74D1E3A23DAB}"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29801BE-7046-4B46-B7B0-19AE648AF867}" type="datetimeFigureOut">
              <a:rPr lang="en-US" smtClean="0"/>
              <a:pPr/>
              <a:t>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45761-CA52-E646-98FC-74D1E3A23D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829801BE-7046-4B46-B7B0-19AE648AF867}" type="datetimeFigureOut">
              <a:rPr lang="en-US" smtClean="0"/>
              <a:pPr/>
              <a:t>2/2/11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E1C45761-CA52-E646-98FC-74D1E3A23D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829801BE-7046-4B46-B7B0-19AE648AF867}" type="datetimeFigureOut">
              <a:rPr lang="en-US" smtClean="0"/>
              <a:pPr/>
              <a:t>2/2/11</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1C45761-CA52-E646-98FC-74D1E3A23D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7" Type="http://schemas.openxmlformats.org/officeDocument/2006/relationships/oleObject" Target="../embeddings/Microsoft_Equation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oleObject" Target="../embeddings/Microsoft_Equation8.bin"/><Relationship Id="rId5" Type="http://schemas.openxmlformats.org/officeDocument/2006/relationships/oleObject" Target="../embeddings/Microsoft_Equation9.bin"/><Relationship Id="rId6" Type="http://schemas.openxmlformats.org/officeDocument/2006/relationships/oleObject" Target="../embeddings/Microsoft_Equation10.bin"/><Relationship Id="rId7" Type="http://schemas.openxmlformats.org/officeDocument/2006/relationships/oleObject" Target="../embeddings/Microsoft_Equation1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oleObject" Target="../embeddings/Microsoft_Equation14.bin"/><Relationship Id="rId1" Type="http://schemas.openxmlformats.org/officeDocument/2006/relationships/vmlDrawing" Target="../drawings/vmlDrawing5.vml"/><Relationship Id="rId2"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Genotype </a:t>
            </a:r>
            <a:r>
              <a:rPr lang="en-US" dirty="0" err="1" smtClean="0"/>
              <a:t>x</a:t>
            </a:r>
            <a:r>
              <a:rPr lang="en-US" dirty="0" smtClean="0"/>
              <a:t> Environment Interaction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Differences	</a:t>
            </a:r>
            <a:endParaRPr lang="en-US" dirty="0"/>
          </a:p>
        </p:txBody>
      </p:sp>
      <p:sp>
        <p:nvSpPr>
          <p:cNvPr id="3" name="Content Placeholder 2"/>
          <p:cNvSpPr>
            <a:spLocks noGrp="1"/>
          </p:cNvSpPr>
          <p:nvPr>
            <p:ph idx="1"/>
          </p:nvPr>
        </p:nvSpPr>
        <p:spPr/>
        <p:txBody>
          <a:bodyPr/>
          <a:lstStyle/>
          <a:p>
            <a:r>
              <a:rPr lang="en-US" dirty="0" smtClean="0"/>
              <a:t>If the magnitude of genetic variance is much greater in environment 1 than in environment 2, this will be manifest as G </a:t>
            </a:r>
            <a:r>
              <a:rPr lang="en-US" dirty="0" err="1" smtClean="0"/>
              <a:t>x</a:t>
            </a:r>
            <a:r>
              <a:rPr lang="en-US" dirty="0" smtClean="0"/>
              <a:t> E variance</a:t>
            </a:r>
          </a:p>
          <a:p>
            <a:r>
              <a:rPr lang="en-US" dirty="0" smtClean="0"/>
              <a:t>Drought environment: Genetic variance very low</a:t>
            </a:r>
          </a:p>
          <a:p>
            <a:pPr>
              <a:buNone/>
            </a:pPr>
            <a:r>
              <a:rPr lang="en-US" dirty="0" smtClean="0"/>
              <a:t>				Versus</a:t>
            </a:r>
          </a:p>
          <a:p>
            <a:r>
              <a:rPr lang="en-US" dirty="0" smtClean="0"/>
              <a:t>Irrigated environment :    Genetic variance very high</a:t>
            </a:r>
          </a:p>
          <a:p>
            <a:r>
              <a:rPr lang="en-US" dirty="0" smtClean="0"/>
              <a:t>This difference will show up as G </a:t>
            </a:r>
            <a:r>
              <a:rPr lang="en-US" dirty="0" err="1" smtClean="0"/>
              <a:t>x</a:t>
            </a:r>
            <a:r>
              <a:rPr lang="en-US" dirty="0" smtClean="0"/>
              <a:t> E interaction variance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detect G </a:t>
            </a:r>
            <a:r>
              <a:rPr lang="en-US" dirty="0" err="1" smtClean="0"/>
              <a:t>x</a:t>
            </a:r>
            <a:r>
              <a:rPr lang="en-US" dirty="0" smtClean="0"/>
              <a:t> E?</a:t>
            </a:r>
            <a:endParaRPr lang="en-US" dirty="0"/>
          </a:p>
        </p:txBody>
      </p:sp>
      <p:sp>
        <p:nvSpPr>
          <p:cNvPr id="3" name="Content Placeholder 2"/>
          <p:cNvSpPr>
            <a:spLocks noGrp="1"/>
          </p:cNvSpPr>
          <p:nvPr>
            <p:ph idx="1"/>
          </p:nvPr>
        </p:nvSpPr>
        <p:spPr/>
        <p:txBody>
          <a:bodyPr>
            <a:normAutofit/>
          </a:bodyPr>
          <a:lstStyle/>
          <a:p>
            <a:r>
              <a:rPr lang="en-US" sz="2500" dirty="0" smtClean="0"/>
              <a:t>Breeders establish a network of testing locations that sample the target environment</a:t>
            </a:r>
          </a:p>
          <a:p>
            <a:r>
              <a:rPr lang="en-US" sz="2500" dirty="0" smtClean="0"/>
              <a:t>Tests are carried out for multiple years</a:t>
            </a:r>
          </a:p>
          <a:p>
            <a:r>
              <a:rPr lang="en-US" sz="2500" dirty="0" smtClean="0"/>
              <a:t>Experimental breeding lines are compared with standard check cultivars</a:t>
            </a:r>
          </a:p>
          <a:p>
            <a:r>
              <a:rPr lang="en-US" sz="2500" dirty="0" smtClean="0"/>
              <a:t>From an ANOVA of these experiments we can estimate genetic, environmental and G </a:t>
            </a:r>
            <a:r>
              <a:rPr lang="en-US" sz="2500" dirty="0" err="1" smtClean="0"/>
              <a:t>x</a:t>
            </a:r>
            <a:r>
              <a:rPr lang="en-US" sz="2500" dirty="0" smtClean="0"/>
              <a:t> E interaction variance</a:t>
            </a:r>
            <a:endParaRPr lang="en-US" sz="2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Linear Model</a:t>
            </a:r>
            <a:endParaRPr lang="en-US" dirty="0"/>
          </a:p>
        </p:txBody>
      </p:sp>
      <p:graphicFrame>
        <p:nvGraphicFramePr>
          <p:cNvPr id="4" name="Content Placeholder 3"/>
          <p:cNvGraphicFramePr>
            <a:graphicFrameLocks noChangeAspect="1"/>
          </p:cNvGraphicFramePr>
          <p:nvPr>
            <p:ph idx="1"/>
          </p:nvPr>
        </p:nvGraphicFramePr>
        <p:xfrm>
          <a:off x="304800" y="2209800"/>
          <a:ext cx="8624908" cy="914400"/>
        </p:xfrm>
        <a:graphic>
          <a:graphicData uri="http://schemas.openxmlformats.org/presentationml/2006/ole">
            <p:oleObj spid="_x0000_s32770" name="Equation" r:id="rId3" imgW="1917700" imgH="2032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Constitutes an Environment?</a:t>
            </a:r>
            <a:endParaRPr lang="en-US" dirty="0"/>
          </a:p>
        </p:txBody>
      </p:sp>
      <p:sp>
        <p:nvSpPr>
          <p:cNvPr id="3" name="Content Placeholder 2"/>
          <p:cNvSpPr>
            <a:spLocks noGrp="1"/>
          </p:cNvSpPr>
          <p:nvPr>
            <p:ph idx="1"/>
          </p:nvPr>
        </p:nvSpPr>
        <p:spPr/>
        <p:txBody>
          <a:bodyPr>
            <a:normAutofit/>
          </a:bodyPr>
          <a:lstStyle/>
          <a:p>
            <a:r>
              <a:rPr lang="en-US" sz="2800" dirty="0" smtClean="0"/>
              <a:t>Each location-year combination may be considered a unique environment</a:t>
            </a:r>
          </a:p>
          <a:p>
            <a:r>
              <a:rPr lang="en-US" sz="2800" dirty="0" smtClean="0"/>
              <a:t>For example: 25 soybean lines are tested for 3 years in Lexington and 2 years in Princeton for a total of 5 environments</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Combined ANOVA over Years and Locations</a:t>
            </a:r>
            <a:endParaRPr lang="en-US" dirty="0"/>
          </a:p>
        </p:txBody>
      </p:sp>
      <p:graphicFrame>
        <p:nvGraphicFramePr>
          <p:cNvPr id="6" name="Content Placeholder 5"/>
          <p:cNvGraphicFramePr>
            <a:graphicFrameLocks noGrp="1"/>
          </p:cNvGraphicFramePr>
          <p:nvPr>
            <p:ph idx="1"/>
          </p:nvPr>
        </p:nvGraphicFramePr>
        <p:xfrm>
          <a:off x="779463" y="1828800"/>
          <a:ext cx="7583488" cy="3708400"/>
        </p:xfrm>
        <a:graphic>
          <a:graphicData uri="http://schemas.openxmlformats.org/drawingml/2006/table">
            <a:tbl>
              <a:tblPr firstRow="1" bandRow="1">
                <a:tableStyleId>{5C22544A-7EE6-4342-B048-85BDC9FD1C3A}</a:tableStyleId>
              </a:tblPr>
              <a:tblGrid>
                <a:gridCol w="1895872"/>
                <a:gridCol w="1895872"/>
                <a:gridCol w="838993"/>
                <a:gridCol w="2952751"/>
              </a:tblGrid>
              <a:tr h="370840">
                <a:tc>
                  <a:txBody>
                    <a:bodyPr/>
                    <a:lstStyle/>
                    <a:p>
                      <a:r>
                        <a:rPr lang="en-US" dirty="0" smtClean="0"/>
                        <a:t>Source</a:t>
                      </a:r>
                      <a:endParaRPr lang="en-US" dirty="0"/>
                    </a:p>
                  </a:txBody>
                  <a:tcPr/>
                </a:tc>
                <a:tc>
                  <a:txBody>
                    <a:bodyPr/>
                    <a:lstStyle/>
                    <a:p>
                      <a:r>
                        <a:rPr lang="en-US" dirty="0" err="1" smtClean="0"/>
                        <a:t>df</a:t>
                      </a:r>
                      <a:endParaRPr lang="en-US" dirty="0"/>
                    </a:p>
                  </a:txBody>
                  <a:tcPr/>
                </a:tc>
                <a:tc>
                  <a:txBody>
                    <a:bodyPr/>
                    <a:lstStyle/>
                    <a:p>
                      <a:r>
                        <a:rPr lang="en-US" dirty="0" smtClean="0"/>
                        <a:t>MS</a:t>
                      </a:r>
                      <a:endParaRPr lang="en-US" dirty="0"/>
                    </a:p>
                  </a:txBody>
                  <a:tcPr/>
                </a:tc>
                <a:tc>
                  <a:txBody>
                    <a:bodyPr/>
                    <a:lstStyle/>
                    <a:p>
                      <a:r>
                        <a:rPr lang="en-US" dirty="0" smtClean="0"/>
                        <a:t>E(MS)</a:t>
                      </a:r>
                      <a:endParaRPr lang="en-US" dirty="0"/>
                    </a:p>
                  </a:txBody>
                  <a:tcPr/>
                </a:tc>
              </a:tr>
              <a:tr h="370840">
                <a:tc>
                  <a:txBody>
                    <a:bodyPr/>
                    <a:lstStyle/>
                    <a:p>
                      <a:r>
                        <a:rPr lang="en-US" dirty="0" smtClean="0"/>
                        <a:t>Years (Y)</a:t>
                      </a:r>
                    </a:p>
                  </a:txBody>
                  <a:tcPr/>
                </a:tc>
                <a:tc>
                  <a:txBody>
                    <a:bodyPr/>
                    <a:lstStyle/>
                    <a:p>
                      <a:r>
                        <a:rPr lang="en-US" dirty="0" smtClean="0"/>
                        <a:t>Y-1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Locations</a:t>
                      </a:r>
                      <a:r>
                        <a:rPr lang="en-US" baseline="0" dirty="0" smtClean="0"/>
                        <a:t> (L)</a:t>
                      </a:r>
                      <a:endParaRPr lang="en-US" dirty="0"/>
                    </a:p>
                  </a:txBody>
                  <a:tcPr/>
                </a:tc>
                <a:tc>
                  <a:txBody>
                    <a:bodyPr/>
                    <a:lstStyle/>
                    <a:p>
                      <a:r>
                        <a:rPr lang="en-US" dirty="0" smtClean="0"/>
                        <a:t>L-1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Replications (R)</a:t>
                      </a:r>
                      <a:endParaRPr lang="en-US" dirty="0"/>
                    </a:p>
                  </a:txBody>
                  <a:tcPr/>
                </a:tc>
                <a:tc>
                  <a:txBody>
                    <a:bodyPr/>
                    <a:lstStyle/>
                    <a:p>
                      <a:r>
                        <a:rPr lang="en-US" dirty="0" smtClean="0"/>
                        <a:t>LY(R-1)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      Y </a:t>
                      </a:r>
                      <a:r>
                        <a:rPr lang="en-US" dirty="0" err="1" smtClean="0"/>
                        <a:t>x</a:t>
                      </a:r>
                      <a:r>
                        <a:rPr lang="en-US" dirty="0" smtClean="0"/>
                        <a:t> L</a:t>
                      </a:r>
                      <a:endParaRPr lang="en-US" dirty="0"/>
                    </a:p>
                  </a:txBody>
                  <a:tcPr/>
                </a:tc>
                <a:tc>
                  <a:txBody>
                    <a:bodyPr/>
                    <a:lstStyle/>
                    <a:p>
                      <a:r>
                        <a:rPr lang="en-US" dirty="0" smtClean="0"/>
                        <a:t>(Y-1)(L-1)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Genotypes (G)</a:t>
                      </a:r>
                      <a:endParaRPr lang="en-US" dirty="0"/>
                    </a:p>
                  </a:txBody>
                  <a:tcPr/>
                </a:tc>
                <a:tc>
                  <a:txBody>
                    <a:bodyPr/>
                    <a:lstStyle/>
                    <a:p>
                      <a:r>
                        <a:rPr lang="en-US" dirty="0" smtClean="0"/>
                        <a:t>G-1</a:t>
                      </a:r>
                      <a:endParaRPr lang="en-US" dirty="0"/>
                    </a:p>
                  </a:txBody>
                  <a:tcPr/>
                </a:tc>
                <a:tc>
                  <a:txBody>
                    <a:bodyPr/>
                    <a:lstStyle/>
                    <a:p>
                      <a:r>
                        <a:rPr lang="en-US" dirty="0" smtClean="0"/>
                        <a:t>M5</a:t>
                      </a:r>
                      <a:endParaRPr lang="en-US" dirty="0"/>
                    </a:p>
                  </a:txBody>
                  <a:tcPr/>
                </a:tc>
                <a:tc>
                  <a:txBody>
                    <a:bodyPr/>
                    <a:lstStyle/>
                    <a:p>
                      <a:endParaRPr lang="en-US"/>
                    </a:p>
                  </a:txBody>
                  <a:tcPr/>
                </a:tc>
              </a:tr>
              <a:tr h="370840">
                <a:tc>
                  <a:txBody>
                    <a:bodyPr/>
                    <a:lstStyle/>
                    <a:p>
                      <a:r>
                        <a:rPr lang="en-US" dirty="0" smtClean="0"/>
                        <a:t>     G </a:t>
                      </a:r>
                      <a:r>
                        <a:rPr lang="en-US" dirty="0" err="1" smtClean="0"/>
                        <a:t>x</a:t>
                      </a:r>
                      <a:r>
                        <a:rPr lang="en-US" dirty="0" smtClean="0"/>
                        <a:t> 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(G-1)(Y-1)</a:t>
                      </a:r>
                    </a:p>
                  </a:txBody>
                  <a:tcPr/>
                </a:tc>
                <a:tc>
                  <a:txBody>
                    <a:bodyPr/>
                    <a:lstStyle/>
                    <a:p>
                      <a:r>
                        <a:rPr lang="en-US" dirty="0" smtClean="0"/>
                        <a:t>M4</a:t>
                      </a:r>
                      <a:endParaRPr lang="en-US" dirty="0"/>
                    </a:p>
                  </a:txBody>
                  <a:tcPr/>
                </a:tc>
                <a:tc>
                  <a:txBody>
                    <a:bodyPr/>
                    <a:lstStyle/>
                    <a:p>
                      <a:endParaRPr lang="en-US" dirty="0"/>
                    </a:p>
                  </a:txBody>
                  <a:tcPr/>
                </a:tc>
              </a:tr>
              <a:tr h="370840">
                <a:tc>
                  <a:txBody>
                    <a:bodyPr/>
                    <a:lstStyle/>
                    <a:p>
                      <a:r>
                        <a:rPr lang="en-US" dirty="0" smtClean="0"/>
                        <a:t>     G </a:t>
                      </a:r>
                      <a:r>
                        <a:rPr lang="en-US" dirty="0" err="1" smtClean="0"/>
                        <a:t>x</a:t>
                      </a:r>
                      <a:r>
                        <a:rPr lang="en-US" dirty="0" smtClean="0"/>
                        <a:t> L</a:t>
                      </a:r>
                      <a:endParaRPr lang="en-US" dirty="0"/>
                    </a:p>
                  </a:txBody>
                  <a:tcPr/>
                </a:tc>
                <a:tc>
                  <a:txBody>
                    <a:bodyPr/>
                    <a:lstStyle/>
                    <a:p>
                      <a:r>
                        <a:rPr lang="en-US" dirty="0" smtClean="0"/>
                        <a:t>(G-1)(L-1)</a:t>
                      </a:r>
                      <a:endParaRPr lang="en-US" dirty="0"/>
                    </a:p>
                  </a:txBody>
                  <a:tcPr/>
                </a:tc>
                <a:tc>
                  <a:txBody>
                    <a:bodyPr/>
                    <a:lstStyle/>
                    <a:p>
                      <a:r>
                        <a:rPr lang="en-US" dirty="0" smtClean="0"/>
                        <a:t>M3</a:t>
                      </a:r>
                      <a:endParaRPr lang="en-US" dirty="0"/>
                    </a:p>
                  </a:txBody>
                  <a:tcPr/>
                </a:tc>
                <a:tc>
                  <a:txBody>
                    <a:bodyPr/>
                    <a:lstStyle/>
                    <a:p>
                      <a:endParaRPr lang="en-US" dirty="0"/>
                    </a:p>
                  </a:txBody>
                  <a:tcPr/>
                </a:tc>
              </a:tr>
              <a:tr h="370840">
                <a:tc>
                  <a:txBody>
                    <a:bodyPr/>
                    <a:lstStyle/>
                    <a:p>
                      <a:r>
                        <a:rPr lang="en-US" dirty="0" smtClean="0"/>
                        <a:t>     G </a:t>
                      </a:r>
                      <a:r>
                        <a:rPr lang="en-US" dirty="0" err="1" smtClean="0"/>
                        <a:t>x</a:t>
                      </a:r>
                      <a:r>
                        <a:rPr lang="en-US" dirty="0" smtClean="0"/>
                        <a:t> Y </a:t>
                      </a:r>
                      <a:r>
                        <a:rPr lang="en-US" dirty="0" err="1" smtClean="0"/>
                        <a:t>x</a:t>
                      </a:r>
                      <a:r>
                        <a:rPr lang="en-US" baseline="0" dirty="0" smtClean="0"/>
                        <a:t> L</a:t>
                      </a:r>
                      <a:endParaRPr lang="en-US" dirty="0"/>
                    </a:p>
                  </a:txBody>
                  <a:tcPr/>
                </a:tc>
                <a:tc>
                  <a:txBody>
                    <a:bodyPr/>
                    <a:lstStyle/>
                    <a:p>
                      <a:r>
                        <a:rPr lang="en-US" dirty="0" smtClean="0"/>
                        <a:t>(G-1)(Y-1)(L-1)</a:t>
                      </a:r>
                      <a:endParaRPr lang="en-US" dirty="0"/>
                    </a:p>
                  </a:txBody>
                  <a:tcPr/>
                </a:tc>
                <a:tc>
                  <a:txBody>
                    <a:bodyPr/>
                    <a:lstStyle/>
                    <a:p>
                      <a:r>
                        <a:rPr lang="en-US" dirty="0" smtClean="0"/>
                        <a:t>M2</a:t>
                      </a:r>
                      <a:endParaRPr lang="en-US" dirty="0"/>
                    </a:p>
                  </a:txBody>
                  <a:tcPr/>
                </a:tc>
                <a:tc>
                  <a:txBody>
                    <a:bodyPr/>
                    <a:lstStyle/>
                    <a:p>
                      <a:endParaRPr lang="en-US"/>
                    </a:p>
                  </a:txBody>
                  <a:tcPr/>
                </a:tc>
              </a:tr>
              <a:tr h="370840">
                <a:tc>
                  <a:txBody>
                    <a:bodyPr/>
                    <a:lstStyle/>
                    <a:p>
                      <a:r>
                        <a:rPr lang="en-US" dirty="0" smtClean="0"/>
                        <a:t>Error</a:t>
                      </a:r>
                      <a:r>
                        <a:rPr lang="en-US" baseline="0" dirty="0" smtClean="0"/>
                        <a:t> </a:t>
                      </a:r>
                      <a:endParaRPr lang="en-US" dirty="0"/>
                    </a:p>
                  </a:txBody>
                  <a:tcPr/>
                </a:tc>
                <a:tc>
                  <a:txBody>
                    <a:bodyPr/>
                    <a:lstStyle/>
                    <a:p>
                      <a:r>
                        <a:rPr lang="en-US" dirty="0" smtClean="0"/>
                        <a:t>LY(G-1)(R-1)</a:t>
                      </a:r>
                      <a:endParaRPr lang="en-US" dirty="0"/>
                    </a:p>
                  </a:txBody>
                  <a:tcPr/>
                </a:tc>
                <a:tc>
                  <a:txBody>
                    <a:bodyPr/>
                    <a:lstStyle/>
                    <a:p>
                      <a:r>
                        <a:rPr lang="en-US" dirty="0" smtClean="0"/>
                        <a:t>M1</a:t>
                      </a:r>
                      <a:endParaRPr lang="en-US" dirty="0"/>
                    </a:p>
                  </a:txBody>
                  <a:tcPr/>
                </a:tc>
                <a:tc>
                  <a:txBody>
                    <a:bodyPr/>
                    <a:lstStyle/>
                    <a:p>
                      <a:endParaRPr lang="en-US" dirty="0"/>
                    </a:p>
                  </a:txBody>
                  <a:tcPr/>
                </a:tc>
              </a:tr>
            </a:tbl>
          </a:graphicData>
        </a:graphic>
      </p:graphicFrame>
      <p:graphicFrame>
        <p:nvGraphicFramePr>
          <p:cNvPr id="23555" name="Object 3"/>
          <p:cNvGraphicFramePr>
            <a:graphicFrameLocks noChangeAspect="1"/>
          </p:cNvGraphicFramePr>
          <p:nvPr/>
        </p:nvGraphicFramePr>
        <p:xfrm>
          <a:off x="5705475" y="5283200"/>
          <a:ext cx="238125" cy="254000"/>
        </p:xfrm>
        <a:graphic>
          <a:graphicData uri="http://schemas.openxmlformats.org/presentationml/2006/ole">
            <p:oleObj spid="_x0000_s23555" name="Equation" r:id="rId3" imgW="190500" imgH="203200" progId="Equation.3">
              <p:embed/>
            </p:oleObj>
          </a:graphicData>
        </a:graphic>
      </p:graphicFrame>
      <p:graphicFrame>
        <p:nvGraphicFramePr>
          <p:cNvPr id="23556" name="Object 4"/>
          <p:cNvGraphicFramePr>
            <a:graphicFrameLocks noChangeAspect="1"/>
          </p:cNvGraphicFramePr>
          <p:nvPr/>
        </p:nvGraphicFramePr>
        <p:xfrm>
          <a:off x="5638800" y="4876800"/>
          <a:ext cx="762000" cy="285750"/>
        </p:xfrm>
        <a:graphic>
          <a:graphicData uri="http://schemas.openxmlformats.org/presentationml/2006/ole">
            <p:oleObj spid="_x0000_s23556" name="Equation" r:id="rId4" imgW="609600" imgH="228600" progId="Equation.3">
              <p:embed/>
            </p:oleObj>
          </a:graphicData>
        </a:graphic>
      </p:graphicFrame>
      <p:graphicFrame>
        <p:nvGraphicFramePr>
          <p:cNvPr id="23557" name="Object 5"/>
          <p:cNvGraphicFramePr>
            <a:graphicFrameLocks noChangeAspect="1"/>
          </p:cNvGraphicFramePr>
          <p:nvPr/>
        </p:nvGraphicFramePr>
        <p:xfrm>
          <a:off x="5562600" y="4419600"/>
          <a:ext cx="1778000" cy="381000"/>
        </p:xfrm>
        <a:graphic>
          <a:graphicData uri="http://schemas.openxmlformats.org/presentationml/2006/ole">
            <p:oleObj spid="_x0000_s23557" name="Equation" r:id="rId5" imgW="1066800" imgH="228600" progId="Equation.3">
              <p:embed/>
            </p:oleObj>
          </a:graphicData>
        </a:graphic>
      </p:graphicFrame>
      <p:graphicFrame>
        <p:nvGraphicFramePr>
          <p:cNvPr id="23558" name="Object 6"/>
          <p:cNvGraphicFramePr>
            <a:graphicFrameLocks noChangeAspect="1"/>
          </p:cNvGraphicFramePr>
          <p:nvPr/>
        </p:nvGraphicFramePr>
        <p:xfrm>
          <a:off x="5575299" y="4038600"/>
          <a:ext cx="1405467" cy="304800"/>
        </p:xfrm>
        <a:graphic>
          <a:graphicData uri="http://schemas.openxmlformats.org/presentationml/2006/ole">
            <p:oleObj spid="_x0000_s23558" name="Equation" r:id="rId6" imgW="1054100" imgH="228600" progId="Equation.3">
              <p:embed/>
            </p:oleObj>
          </a:graphicData>
        </a:graphic>
      </p:graphicFrame>
      <p:graphicFrame>
        <p:nvGraphicFramePr>
          <p:cNvPr id="23559" name="Object 7"/>
          <p:cNvGraphicFramePr>
            <a:graphicFrameLocks noChangeAspect="1"/>
          </p:cNvGraphicFramePr>
          <p:nvPr/>
        </p:nvGraphicFramePr>
        <p:xfrm>
          <a:off x="5562600" y="3657600"/>
          <a:ext cx="2641600" cy="304800"/>
        </p:xfrm>
        <a:graphic>
          <a:graphicData uri="http://schemas.openxmlformats.org/presentationml/2006/ole">
            <p:oleObj spid="_x0000_s23559" name="Equation" r:id="rId7" imgW="1981200" imgH="228600" progId="Equation.3">
              <p:embed/>
            </p:oleObj>
          </a:graphicData>
        </a:graphic>
      </p:graphicFrame>
      <p:sp>
        <p:nvSpPr>
          <p:cNvPr id="12" name="TextBox 11"/>
          <p:cNvSpPr txBox="1"/>
          <p:nvPr/>
        </p:nvSpPr>
        <p:spPr>
          <a:xfrm>
            <a:off x="1447800" y="5715000"/>
            <a:ext cx="5750292" cy="1477328"/>
          </a:xfrm>
          <a:prstGeom prst="rect">
            <a:avLst/>
          </a:prstGeom>
          <a:noFill/>
        </p:spPr>
        <p:txBody>
          <a:bodyPr wrap="none" rtlCol="0">
            <a:spAutoFit/>
          </a:bodyPr>
          <a:lstStyle/>
          <a:p>
            <a:r>
              <a:rPr lang="en-US" dirty="0" smtClean="0">
                <a:solidFill>
                  <a:schemeClr val="bg1"/>
                </a:solidFill>
              </a:rPr>
              <a:t>Note: that if F = M2/M1 is significant, this means that</a:t>
            </a:r>
          </a:p>
          <a:p>
            <a:r>
              <a:rPr lang="en-US" dirty="0" smtClean="0">
                <a:solidFill>
                  <a:schemeClr val="bg1"/>
                </a:solidFill>
                <a:latin typeface="Symbol" charset="2"/>
                <a:cs typeface="Symbol" charset="2"/>
              </a:rPr>
              <a:t>s</a:t>
            </a:r>
            <a:r>
              <a:rPr lang="en-US" baseline="30000" dirty="0" smtClean="0">
                <a:solidFill>
                  <a:schemeClr val="bg1"/>
                </a:solidFill>
              </a:rPr>
              <a:t>2</a:t>
            </a:r>
            <a:r>
              <a:rPr lang="en-US" baseline="-25000" dirty="0" smtClean="0">
                <a:solidFill>
                  <a:schemeClr val="bg1"/>
                </a:solidFill>
              </a:rPr>
              <a:t>GxYXL </a:t>
            </a:r>
            <a:r>
              <a:rPr lang="en-US" dirty="0" smtClean="0">
                <a:solidFill>
                  <a:schemeClr val="bg1"/>
                </a:solidFill>
              </a:rPr>
              <a:t>is significantly different from zero.</a:t>
            </a:r>
          </a:p>
          <a:p>
            <a:endParaRPr lang="en-US" dirty="0" smtClean="0">
              <a:solidFill>
                <a:schemeClr val="bg1"/>
              </a:solidFill>
            </a:endParaRPr>
          </a:p>
          <a:p>
            <a:r>
              <a:rPr lang="en-US" dirty="0" smtClean="0">
                <a:solidFill>
                  <a:schemeClr val="bg1"/>
                </a:solidFill>
              </a:rPr>
              <a: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ANOVA Can Tells Us About the Nature of the Variation</a:t>
            </a:r>
            <a:endParaRPr lang="en-US" dirty="0"/>
          </a:p>
        </p:txBody>
      </p:sp>
      <p:sp>
        <p:nvSpPr>
          <p:cNvPr id="3" name="Content Placeholder 2"/>
          <p:cNvSpPr>
            <a:spLocks noGrp="1"/>
          </p:cNvSpPr>
          <p:nvPr>
            <p:ph idx="1"/>
          </p:nvPr>
        </p:nvSpPr>
        <p:spPr/>
        <p:txBody>
          <a:bodyPr>
            <a:normAutofit/>
          </a:bodyPr>
          <a:lstStyle/>
          <a:p>
            <a:r>
              <a:rPr lang="en-US" sz="2800" dirty="0" smtClean="0"/>
              <a:t>Variance components can be estimated from the EMS</a:t>
            </a:r>
          </a:p>
          <a:p>
            <a:r>
              <a:rPr lang="en-US" sz="2800" dirty="0" smtClean="0"/>
              <a:t>The relative size of these variance components can inform the breeder about the importance of the various kinds of G </a:t>
            </a:r>
            <a:r>
              <a:rPr lang="en-US" sz="2800" dirty="0" err="1" smtClean="0"/>
              <a:t>x</a:t>
            </a:r>
            <a:r>
              <a:rPr lang="en-US" sz="2800" dirty="0" smtClean="0"/>
              <a:t> E interaction</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Combined ANOVA over Years and Locations (3 reps, 3 </a:t>
            </a:r>
            <a:r>
              <a:rPr lang="en-US" dirty="0" err="1" smtClean="0"/>
              <a:t>locs</a:t>
            </a:r>
            <a:r>
              <a:rPr lang="en-US" dirty="0" smtClean="0"/>
              <a:t>, 3 yr)</a:t>
            </a:r>
            <a:endParaRPr lang="en-US" dirty="0"/>
          </a:p>
        </p:txBody>
      </p:sp>
      <p:graphicFrame>
        <p:nvGraphicFramePr>
          <p:cNvPr id="6" name="Content Placeholder 5"/>
          <p:cNvGraphicFramePr>
            <a:graphicFrameLocks noGrp="1"/>
          </p:cNvGraphicFramePr>
          <p:nvPr>
            <p:ph idx="1"/>
          </p:nvPr>
        </p:nvGraphicFramePr>
        <p:xfrm>
          <a:off x="779463" y="1828800"/>
          <a:ext cx="7583488" cy="3708400"/>
        </p:xfrm>
        <a:graphic>
          <a:graphicData uri="http://schemas.openxmlformats.org/drawingml/2006/table">
            <a:tbl>
              <a:tblPr firstRow="1" bandRow="1">
                <a:tableStyleId>{5C22544A-7EE6-4342-B048-85BDC9FD1C3A}</a:tableStyleId>
              </a:tblPr>
              <a:tblGrid>
                <a:gridCol w="1895872"/>
                <a:gridCol w="1668065"/>
                <a:gridCol w="1066800"/>
                <a:gridCol w="2952751"/>
              </a:tblGrid>
              <a:tr h="370840">
                <a:tc>
                  <a:txBody>
                    <a:bodyPr/>
                    <a:lstStyle/>
                    <a:p>
                      <a:r>
                        <a:rPr lang="en-US" dirty="0" smtClean="0"/>
                        <a:t>Source</a:t>
                      </a:r>
                      <a:endParaRPr lang="en-US" dirty="0"/>
                    </a:p>
                  </a:txBody>
                  <a:tcPr/>
                </a:tc>
                <a:tc>
                  <a:txBody>
                    <a:bodyPr/>
                    <a:lstStyle/>
                    <a:p>
                      <a:r>
                        <a:rPr lang="en-US" dirty="0" err="1" smtClean="0"/>
                        <a:t>df</a:t>
                      </a:r>
                      <a:endParaRPr lang="en-US" dirty="0"/>
                    </a:p>
                  </a:txBody>
                  <a:tcPr/>
                </a:tc>
                <a:tc>
                  <a:txBody>
                    <a:bodyPr/>
                    <a:lstStyle/>
                    <a:p>
                      <a:r>
                        <a:rPr lang="en-US" dirty="0" smtClean="0"/>
                        <a:t>MS</a:t>
                      </a:r>
                      <a:endParaRPr lang="en-US" dirty="0"/>
                    </a:p>
                  </a:txBody>
                  <a:tcPr/>
                </a:tc>
                <a:tc>
                  <a:txBody>
                    <a:bodyPr/>
                    <a:lstStyle/>
                    <a:p>
                      <a:r>
                        <a:rPr lang="en-US" dirty="0" smtClean="0"/>
                        <a:t>E(MS)</a:t>
                      </a:r>
                      <a:endParaRPr lang="en-US" dirty="0"/>
                    </a:p>
                  </a:txBody>
                  <a:tcPr/>
                </a:tc>
              </a:tr>
              <a:tr h="370840">
                <a:tc>
                  <a:txBody>
                    <a:bodyPr/>
                    <a:lstStyle/>
                    <a:p>
                      <a:r>
                        <a:rPr lang="en-US" dirty="0" smtClean="0"/>
                        <a:t>Years (Y)</a:t>
                      </a:r>
                    </a:p>
                  </a:txBody>
                  <a:tcPr/>
                </a:tc>
                <a:tc>
                  <a:txBody>
                    <a:bodyPr/>
                    <a:lstStyle/>
                    <a:p>
                      <a:r>
                        <a:rPr lang="en-US" dirty="0" smtClean="0"/>
                        <a:t>Y-1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Locations</a:t>
                      </a:r>
                      <a:r>
                        <a:rPr lang="en-US" baseline="0" dirty="0" smtClean="0"/>
                        <a:t> (L)</a:t>
                      </a:r>
                      <a:endParaRPr lang="en-US" dirty="0"/>
                    </a:p>
                  </a:txBody>
                  <a:tcPr/>
                </a:tc>
                <a:tc>
                  <a:txBody>
                    <a:bodyPr/>
                    <a:lstStyle/>
                    <a:p>
                      <a:r>
                        <a:rPr lang="en-US" dirty="0" smtClean="0"/>
                        <a:t>L-1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Replications (R)</a:t>
                      </a:r>
                      <a:endParaRPr lang="en-US" dirty="0"/>
                    </a:p>
                  </a:txBody>
                  <a:tcPr/>
                </a:tc>
                <a:tc>
                  <a:txBody>
                    <a:bodyPr/>
                    <a:lstStyle/>
                    <a:p>
                      <a:r>
                        <a:rPr lang="en-US" dirty="0" smtClean="0"/>
                        <a:t>LY(R-1)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      Y </a:t>
                      </a:r>
                      <a:r>
                        <a:rPr lang="en-US" dirty="0" err="1" smtClean="0"/>
                        <a:t>x</a:t>
                      </a:r>
                      <a:r>
                        <a:rPr lang="en-US" dirty="0" smtClean="0"/>
                        <a:t> L</a:t>
                      </a:r>
                      <a:endParaRPr lang="en-US" dirty="0"/>
                    </a:p>
                  </a:txBody>
                  <a:tcPr/>
                </a:tc>
                <a:tc>
                  <a:txBody>
                    <a:bodyPr/>
                    <a:lstStyle/>
                    <a:p>
                      <a:r>
                        <a:rPr lang="en-US" dirty="0" smtClean="0"/>
                        <a:t>(Y-1)(L-1)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Genotypes (G)</a:t>
                      </a:r>
                      <a:endParaRPr lang="en-US" dirty="0"/>
                    </a:p>
                  </a:txBody>
                  <a:tcPr/>
                </a:tc>
                <a:tc>
                  <a:txBody>
                    <a:bodyPr/>
                    <a:lstStyle/>
                    <a:p>
                      <a:r>
                        <a:rPr lang="en-US" dirty="0" smtClean="0"/>
                        <a:t>G-1</a:t>
                      </a:r>
                      <a:endParaRPr lang="en-US" dirty="0"/>
                    </a:p>
                  </a:txBody>
                  <a:tcPr/>
                </a:tc>
                <a:tc>
                  <a:txBody>
                    <a:bodyPr/>
                    <a:lstStyle/>
                    <a:p>
                      <a:r>
                        <a:rPr lang="en-US" dirty="0" smtClean="0"/>
                        <a:t>6070</a:t>
                      </a:r>
                      <a:endParaRPr lang="en-US" dirty="0"/>
                    </a:p>
                  </a:txBody>
                  <a:tcPr/>
                </a:tc>
                <a:tc>
                  <a:txBody>
                    <a:bodyPr/>
                    <a:lstStyle/>
                    <a:p>
                      <a:endParaRPr lang="en-US"/>
                    </a:p>
                  </a:txBody>
                  <a:tcPr/>
                </a:tc>
              </a:tr>
              <a:tr h="370840">
                <a:tc>
                  <a:txBody>
                    <a:bodyPr/>
                    <a:lstStyle/>
                    <a:p>
                      <a:r>
                        <a:rPr lang="en-US" dirty="0" smtClean="0"/>
                        <a:t>     G </a:t>
                      </a:r>
                      <a:r>
                        <a:rPr lang="en-US" dirty="0" err="1" smtClean="0"/>
                        <a:t>x</a:t>
                      </a:r>
                      <a:r>
                        <a:rPr lang="en-US" dirty="0" smtClean="0"/>
                        <a:t> 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(G-1)(Y-1)</a:t>
                      </a:r>
                    </a:p>
                  </a:txBody>
                  <a:tcPr/>
                </a:tc>
                <a:tc>
                  <a:txBody>
                    <a:bodyPr/>
                    <a:lstStyle/>
                    <a:p>
                      <a:r>
                        <a:rPr lang="en-US" dirty="0" smtClean="0"/>
                        <a:t>490</a:t>
                      </a:r>
                      <a:endParaRPr lang="en-US" dirty="0"/>
                    </a:p>
                  </a:txBody>
                  <a:tcPr/>
                </a:tc>
                <a:tc>
                  <a:txBody>
                    <a:bodyPr/>
                    <a:lstStyle/>
                    <a:p>
                      <a:endParaRPr lang="en-US" dirty="0"/>
                    </a:p>
                  </a:txBody>
                  <a:tcPr/>
                </a:tc>
              </a:tr>
              <a:tr h="370840">
                <a:tc>
                  <a:txBody>
                    <a:bodyPr/>
                    <a:lstStyle/>
                    <a:p>
                      <a:r>
                        <a:rPr lang="en-US" dirty="0" smtClean="0"/>
                        <a:t>     G </a:t>
                      </a:r>
                      <a:r>
                        <a:rPr lang="en-US" dirty="0" err="1" smtClean="0"/>
                        <a:t>x</a:t>
                      </a:r>
                      <a:r>
                        <a:rPr lang="en-US" dirty="0" smtClean="0"/>
                        <a:t> L</a:t>
                      </a:r>
                      <a:endParaRPr lang="en-US" dirty="0"/>
                    </a:p>
                  </a:txBody>
                  <a:tcPr/>
                </a:tc>
                <a:tc>
                  <a:txBody>
                    <a:bodyPr/>
                    <a:lstStyle/>
                    <a:p>
                      <a:r>
                        <a:rPr lang="en-US" dirty="0" smtClean="0"/>
                        <a:t>(G-1)(L-1)</a:t>
                      </a:r>
                      <a:endParaRPr lang="en-US" dirty="0"/>
                    </a:p>
                  </a:txBody>
                  <a:tcPr/>
                </a:tc>
                <a:tc>
                  <a:txBody>
                    <a:bodyPr/>
                    <a:lstStyle/>
                    <a:p>
                      <a:r>
                        <a:rPr lang="en-US" dirty="0" smtClean="0"/>
                        <a:t>220</a:t>
                      </a:r>
                      <a:endParaRPr lang="en-US" dirty="0"/>
                    </a:p>
                  </a:txBody>
                  <a:tcPr/>
                </a:tc>
                <a:tc>
                  <a:txBody>
                    <a:bodyPr/>
                    <a:lstStyle/>
                    <a:p>
                      <a:endParaRPr lang="en-US" dirty="0"/>
                    </a:p>
                  </a:txBody>
                  <a:tcPr/>
                </a:tc>
              </a:tr>
              <a:tr h="370840">
                <a:tc>
                  <a:txBody>
                    <a:bodyPr/>
                    <a:lstStyle/>
                    <a:p>
                      <a:r>
                        <a:rPr lang="en-US" dirty="0" smtClean="0"/>
                        <a:t>     G </a:t>
                      </a:r>
                      <a:r>
                        <a:rPr lang="en-US" dirty="0" err="1" smtClean="0"/>
                        <a:t>x</a:t>
                      </a:r>
                      <a:r>
                        <a:rPr lang="en-US" dirty="0" smtClean="0"/>
                        <a:t> Y </a:t>
                      </a:r>
                      <a:r>
                        <a:rPr lang="en-US" dirty="0" err="1" smtClean="0"/>
                        <a:t>x</a:t>
                      </a:r>
                      <a:r>
                        <a:rPr lang="en-US" baseline="0" dirty="0" smtClean="0"/>
                        <a:t> L</a:t>
                      </a:r>
                      <a:endParaRPr lang="en-US" dirty="0"/>
                    </a:p>
                  </a:txBody>
                  <a:tcPr/>
                </a:tc>
                <a:tc>
                  <a:txBody>
                    <a:bodyPr/>
                    <a:lstStyle/>
                    <a:p>
                      <a:r>
                        <a:rPr lang="en-US" dirty="0" smtClean="0"/>
                        <a:t>(G-1)(Y-1)(L-1)</a:t>
                      </a:r>
                      <a:endParaRPr lang="en-US" dirty="0"/>
                    </a:p>
                  </a:txBody>
                  <a:tcPr/>
                </a:tc>
                <a:tc>
                  <a:txBody>
                    <a:bodyPr/>
                    <a:lstStyle/>
                    <a:p>
                      <a:r>
                        <a:rPr lang="en-US" dirty="0" smtClean="0"/>
                        <a:t>40</a:t>
                      </a:r>
                      <a:endParaRPr lang="en-US" dirty="0"/>
                    </a:p>
                  </a:txBody>
                  <a:tcPr/>
                </a:tc>
                <a:tc>
                  <a:txBody>
                    <a:bodyPr/>
                    <a:lstStyle/>
                    <a:p>
                      <a:endParaRPr lang="en-US"/>
                    </a:p>
                  </a:txBody>
                  <a:tcPr/>
                </a:tc>
              </a:tr>
              <a:tr h="370840">
                <a:tc>
                  <a:txBody>
                    <a:bodyPr/>
                    <a:lstStyle/>
                    <a:p>
                      <a:r>
                        <a:rPr lang="en-US" dirty="0" smtClean="0"/>
                        <a:t>Error</a:t>
                      </a:r>
                      <a:r>
                        <a:rPr lang="en-US" baseline="0" dirty="0" smtClean="0"/>
                        <a:t> </a:t>
                      </a:r>
                      <a:endParaRPr lang="en-US" dirty="0"/>
                    </a:p>
                  </a:txBody>
                  <a:tcPr/>
                </a:tc>
                <a:tc>
                  <a:txBody>
                    <a:bodyPr/>
                    <a:lstStyle/>
                    <a:p>
                      <a:r>
                        <a:rPr lang="en-US" dirty="0" smtClean="0"/>
                        <a:t>LY(G-1)(R-1)</a:t>
                      </a:r>
                      <a:endParaRPr lang="en-US" dirty="0"/>
                    </a:p>
                  </a:txBody>
                  <a:tcPr/>
                </a:tc>
                <a:tc>
                  <a:txBody>
                    <a:bodyPr/>
                    <a:lstStyle/>
                    <a:p>
                      <a:r>
                        <a:rPr lang="en-US" dirty="0" smtClean="0"/>
                        <a:t>10</a:t>
                      </a:r>
                      <a:endParaRPr lang="en-US" dirty="0"/>
                    </a:p>
                  </a:txBody>
                  <a:tcPr/>
                </a:tc>
                <a:tc>
                  <a:txBody>
                    <a:bodyPr/>
                    <a:lstStyle/>
                    <a:p>
                      <a:endParaRPr lang="en-US" dirty="0"/>
                    </a:p>
                  </a:txBody>
                  <a:tcPr/>
                </a:tc>
              </a:tr>
            </a:tbl>
          </a:graphicData>
        </a:graphic>
      </p:graphicFrame>
      <p:graphicFrame>
        <p:nvGraphicFramePr>
          <p:cNvPr id="23555" name="Object 3"/>
          <p:cNvGraphicFramePr>
            <a:graphicFrameLocks noChangeAspect="1"/>
          </p:cNvGraphicFramePr>
          <p:nvPr/>
        </p:nvGraphicFramePr>
        <p:xfrm>
          <a:off x="5705475" y="5283200"/>
          <a:ext cx="238125" cy="254000"/>
        </p:xfrm>
        <a:graphic>
          <a:graphicData uri="http://schemas.openxmlformats.org/presentationml/2006/ole">
            <p:oleObj spid="_x0000_s37890" name="Equation" r:id="rId3" imgW="190500" imgH="203200" progId="Equation.3">
              <p:embed/>
            </p:oleObj>
          </a:graphicData>
        </a:graphic>
      </p:graphicFrame>
      <p:graphicFrame>
        <p:nvGraphicFramePr>
          <p:cNvPr id="23556" name="Object 4"/>
          <p:cNvGraphicFramePr>
            <a:graphicFrameLocks noChangeAspect="1"/>
          </p:cNvGraphicFramePr>
          <p:nvPr/>
        </p:nvGraphicFramePr>
        <p:xfrm>
          <a:off x="5638800" y="4876800"/>
          <a:ext cx="762000" cy="285750"/>
        </p:xfrm>
        <a:graphic>
          <a:graphicData uri="http://schemas.openxmlformats.org/presentationml/2006/ole">
            <p:oleObj spid="_x0000_s37891" name="Equation" r:id="rId4" imgW="609600" imgH="228600" progId="Equation.3">
              <p:embed/>
            </p:oleObj>
          </a:graphicData>
        </a:graphic>
      </p:graphicFrame>
      <p:graphicFrame>
        <p:nvGraphicFramePr>
          <p:cNvPr id="23557" name="Object 5"/>
          <p:cNvGraphicFramePr>
            <a:graphicFrameLocks noChangeAspect="1"/>
          </p:cNvGraphicFramePr>
          <p:nvPr/>
        </p:nvGraphicFramePr>
        <p:xfrm>
          <a:off x="5562600" y="4419600"/>
          <a:ext cx="1778000" cy="381000"/>
        </p:xfrm>
        <a:graphic>
          <a:graphicData uri="http://schemas.openxmlformats.org/presentationml/2006/ole">
            <p:oleObj spid="_x0000_s37892" name="Equation" r:id="rId5" imgW="1066800" imgH="228600" progId="Equation.3">
              <p:embed/>
            </p:oleObj>
          </a:graphicData>
        </a:graphic>
      </p:graphicFrame>
      <p:graphicFrame>
        <p:nvGraphicFramePr>
          <p:cNvPr id="23558" name="Object 6"/>
          <p:cNvGraphicFramePr>
            <a:graphicFrameLocks noChangeAspect="1"/>
          </p:cNvGraphicFramePr>
          <p:nvPr/>
        </p:nvGraphicFramePr>
        <p:xfrm>
          <a:off x="5575299" y="4038600"/>
          <a:ext cx="1405467" cy="304800"/>
        </p:xfrm>
        <a:graphic>
          <a:graphicData uri="http://schemas.openxmlformats.org/presentationml/2006/ole">
            <p:oleObj spid="_x0000_s37893" name="Equation" r:id="rId6" imgW="1054100" imgH="228600" progId="Equation.3">
              <p:embed/>
            </p:oleObj>
          </a:graphicData>
        </a:graphic>
      </p:graphicFrame>
      <p:graphicFrame>
        <p:nvGraphicFramePr>
          <p:cNvPr id="23559" name="Object 7"/>
          <p:cNvGraphicFramePr>
            <a:graphicFrameLocks noChangeAspect="1"/>
          </p:cNvGraphicFramePr>
          <p:nvPr/>
        </p:nvGraphicFramePr>
        <p:xfrm>
          <a:off x="5562600" y="3657600"/>
          <a:ext cx="2641600" cy="304800"/>
        </p:xfrm>
        <a:graphic>
          <a:graphicData uri="http://schemas.openxmlformats.org/presentationml/2006/ole">
            <p:oleObj spid="_x0000_s37894" name="Equation" r:id="rId7" imgW="1981200" imgH="2286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Variance Component Example</a:t>
            </a:r>
            <a:endParaRPr lang="en-US" dirty="0"/>
          </a:p>
        </p:txBody>
      </p:sp>
      <p:graphicFrame>
        <p:nvGraphicFramePr>
          <p:cNvPr id="6" name="Content Placeholder 5"/>
          <p:cNvGraphicFramePr>
            <a:graphicFrameLocks noGrp="1"/>
          </p:cNvGraphicFramePr>
          <p:nvPr>
            <p:ph idx="1"/>
          </p:nvPr>
        </p:nvGraphicFramePr>
        <p:xfrm>
          <a:off x="2209800" y="1828800"/>
          <a:ext cx="5087937" cy="1854200"/>
        </p:xfrm>
        <a:graphic>
          <a:graphicData uri="http://schemas.openxmlformats.org/drawingml/2006/table">
            <a:tbl>
              <a:tblPr firstRow="1" bandRow="1">
                <a:tableStyleId>{5C22544A-7EE6-4342-B048-85BDC9FD1C3A}</a:tableStyleId>
              </a:tblPr>
              <a:tblGrid>
                <a:gridCol w="2878137"/>
                <a:gridCol w="2209800"/>
              </a:tblGrid>
              <a:tr h="370840">
                <a:tc>
                  <a:txBody>
                    <a:bodyPr/>
                    <a:lstStyle/>
                    <a:p>
                      <a:r>
                        <a:rPr lang="en-US" dirty="0" smtClean="0"/>
                        <a:t>Variance Component</a:t>
                      </a:r>
                      <a:endParaRPr lang="en-US" dirty="0"/>
                    </a:p>
                  </a:txBody>
                  <a:tcPr/>
                </a:tc>
                <a:tc>
                  <a:txBody>
                    <a:bodyPr/>
                    <a:lstStyle/>
                    <a:p>
                      <a:r>
                        <a:rPr lang="en-US" dirty="0" smtClean="0"/>
                        <a:t>Value</a:t>
                      </a:r>
                      <a:endParaRPr lang="en-US" dirty="0"/>
                    </a:p>
                  </a:txBody>
                  <a:tcPr/>
                </a:tc>
              </a:tr>
              <a:tr h="370840">
                <a:tc>
                  <a:txBody>
                    <a:bodyPr/>
                    <a:lstStyle/>
                    <a:p>
                      <a:r>
                        <a:rPr lang="en-US" baseline="0" dirty="0" smtClean="0">
                          <a:latin typeface="Symbol" charset="2"/>
                          <a:cs typeface="Symbol" charset="2"/>
                        </a:rPr>
                        <a:t>s</a:t>
                      </a:r>
                      <a:r>
                        <a:rPr lang="en-US" baseline="30000" dirty="0" smtClean="0"/>
                        <a:t>2</a:t>
                      </a:r>
                      <a:r>
                        <a:rPr lang="en-US" baseline="-25000" dirty="0" smtClean="0"/>
                        <a:t>G</a:t>
                      </a:r>
                      <a:endParaRPr lang="en-US" dirty="0"/>
                    </a:p>
                  </a:txBody>
                  <a:tcPr/>
                </a:tc>
                <a:tc>
                  <a:txBody>
                    <a:bodyPr/>
                    <a:lstStyle/>
                    <a:p>
                      <a:r>
                        <a:rPr lang="en-US" dirty="0" smtClean="0"/>
                        <a:t>200</a:t>
                      </a:r>
                      <a:endParaRPr lang="en-US" dirty="0"/>
                    </a:p>
                  </a:txBody>
                  <a:tcPr/>
                </a:tc>
              </a:tr>
              <a:tr h="370840">
                <a:tc>
                  <a:txBody>
                    <a:bodyPr/>
                    <a:lstStyle/>
                    <a:p>
                      <a:r>
                        <a:rPr lang="en-US" baseline="0" dirty="0" smtClean="0">
                          <a:latin typeface="Symbol" charset="2"/>
                          <a:cs typeface="Symbol" charset="2"/>
                        </a:rPr>
                        <a:t>s</a:t>
                      </a:r>
                      <a:r>
                        <a:rPr lang="en-US" baseline="30000" dirty="0" smtClean="0"/>
                        <a:t>2</a:t>
                      </a:r>
                      <a:r>
                        <a:rPr lang="en-US" baseline="-25000" dirty="0" smtClean="0"/>
                        <a:t>GL</a:t>
                      </a:r>
                      <a:endParaRPr lang="en-US" dirty="0"/>
                    </a:p>
                  </a:txBody>
                  <a:tcPr/>
                </a:tc>
                <a:tc>
                  <a:txBody>
                    <a:bodyPr/>
                    <a:lstStyle/>
                    <a:p>
                      <a:r>
                        <a:rPr lang="en-US" dirty="0" smtClean="0"/>
                        <a:t>20</a:t>
                      </a:r>
                      <a:endParaRPr lang="en-US" dirty="0"/>
                    </a:p>
                  </a:txBody>
                  <a:tcPr/>
                </a:tc>
              </a:tr>
              <a:tr h="370840">
                <a:tc>
                  <a:txBody>
                    <a:bodyPr/>
                    <a:lstStyle/>
                    <a:p>
                      <a:r>
                        <a:rPr lang="en-US" baseline="0" dirty="0" smtClean="0">
                          <a:latin typeface="Symbol" charset="2"/>
                          <a:cs typeface="Symbol" charset="2"/>
                        </a:rPr>
                        <a:t>s</a:t>
                      </a:r>
                      <a:r>
                        <a:rPr lang="en-US" baseline="30000" dirty="0" smtClean="0"/>
                        <a:t>2</a:t>
                      </a:r>
                      <a:r>
                        <a:rPr lang="en-US" baseline="-25000" dirty="0" smtClean="0"/>
                        <a:t>GY</a:t>
                      </a:r>
                      <a:endParaRPr lang="en-US" dirty="0"/>
                    </a:p>
                  </a:txBody>
                  <a:tcPr/>
                </a:tc>
                <a:tc>
                  <a:txBody>
                    <a:bodyPr/>
                    <a:lstStyle/>
                    <a:p>
                      <a:r>
                        <a:rPr lang="en-US" dirty="0" smtClean="0"/>
                        <a:t>50</a:t>
                      </a:r>
                      <a:endParaRPr lang="en-US" dirty="0"/>
                    </a:p>
                  </a:txBody>
                  <a:tcPr/>
                </a:tc>
              </a:tr>
              <a:tr h="370840">
                <a:tc>
                  <a:txBody>
                    <a:bodyPr/>
                    <a:lstStyle/>
                    <a:p>
                      <a:r>
                        <a:rPr lang="en-US" baseline="0" dirty="0" smtClean="0">
                          <a:latin typeface="Symbol" charset="2"/>
                          <a:cs typeface="Symbol" charset="2"/>
                        </a:rPr>
                        <a:t>s</a:t>
                      </a:r>
                      <a:r>
                        <a:rPr lang="en-US" baseline="30000" dirty="0" smtClean="0"/>
                        <a:t>2</a:t>
                      </a:r>
                      <a:r>
                        <a:rPr lang="en-US" baseline="-25000" dirty="0" smtClean="0"/>
                        <a:t>GLY</a:t>
                      </a:r>
                      <a:endParaRPr lang="en-US" dirty="0"/>
                    </a:p>
                  </a:txBody>
                  <a:tcPr/>
                </a:tc>
                <a:tc>
                  <a:txBody>
                    <a:bodyPr/>
                    <a:lstStyle/>
                    <a:p>
                      <a:r>
                        <a:rPr lang="en-US" dirty="0" smtClean="0"/>
                        <a:t>10</a:t>
                      </a:r>
                      <a:endParaRPr lang="en-US" dirty="0"/>
                    </a:p>
                  </a:txBody>
                  <a:tcPr/>
                </a:tc>
              </a:tr>
            </a:tbl>
          </a:graphicData>
        </a:graphic>
      </p:graphicFrame>
      <p:sp>
        <p:nvSpPr>
          <p:cNvPr id="7" name="TextBox 6"/>
          <p:cNvSpPr txBox="1"/>
          <p:nvPr/>
        </p:nvSpPr>
        <p:spPr>
          <a:xfrm>
            <a:off x="1121063" y="4240309"/>
            <a:ext cx="7241887" cy="1200328"/>
          </a:xfrm>
          <a:prstGeom prst="rect">
            <a:avLst/>
          </a:prstGeom>
          <a:noFill/>
        </p:spPr>
        <p:txBody>
          <a:bodyPr wrap="none" rtlCol="0">
            <a:spAutoFit/>
          </a:bodyPr>
          <a:lstStyle/>
          <a:p>
            <a:r>
              <a:rPr lang="en-US" sz="2400" dirty="0" smtClean="0">
                <a:solidFill>
                  <a:schemeClr val="bg1"/>
                </a:solidFill>
              </a:rPr>
              <a:t>In this case, genetic variance is MUCH greater than</a:t>
            </a:r>
          </a:p>
          <a:p>
            <a:r>
              <a:rPr lang="en-US" sz="2400" dirty="0" smtClean="0">
                <a:solidFill>
                  <a:schemeClr val="bg1"/>
                </a:solidFill>
              </a:rPr>
              <a:t> any of the G </a:t>
            </a:r>
            <a:r>
              <a:rPr lang="en-US" sz="2400" dirty="0" err="1" smtClean="0">
                <a:solidFill>
                  <a:schemeClr val="bg1"/>
                </a:solidFill>
              </a:rPr>
              <a:t>x</a:t>
            </a:r>
            <a:r>
              <a:rPr lang="en-US" sz="2400" dirty="0" smtClean="0">
                <a:solidFill>
                  <a:schemeClr val="bg1"/>
                </a:solidFill>
              </a:rPr>
              <a:t> E interaction variances.</a:t>
            </a:r>
          </a:p>
          <a:p>
            <a:r>
              <a:rPr lang="en-US" sz="2400" dirty="0" smtClean="0">
                <a:solidFill>
                  <a:schemeClr val="bg1"/>
                </a:solidFill>
              </a:rPr>
              <a:t>This is  good news for the breeder.</a:t>
            </a:r>
            <a:endParaRPr lang="en-US" sz="2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Can Use Variance Component Estimates to Allocate Resources</a:t>
            </a:r>
            <a:endParaRPr lang="en-US" dirty="0"/>
          </a:p>
        </p:txBody>
      </p:sp>
      <p:sp>
        <p:nvSpPr>
          <p:cNvPr id="3" name="Content Placeholder 2"/>
          <p:cNvSpPr>
            <a:spLocks noGrp="1"/>
          </p:cNvSpPr>
          <p:nvPr>
            <p:ph idx="1"/>
          </p:nvPr>
        </p:nvSpPr>
        <p:spPr/>
        <p:txBody>
          <a:bodyPr/>
          <a:lstStyle/>
          <a:p>
            <a:r>
              <a:rPr lang="en-US" dirty="0" smtClean="0"/>
              <a:t>The variance of a genotype mean can be expressed as:</a:t>
            </a:r>
          </a:p>
          <a:p>
            <a:pPr>
              <a:buNone/>
            </a:pPr>
            <a:endParaRPr lang="en-US" dirty="0"/>
          </a:p>
        </p:txBody>
      </p:sp>
      <p:graphicFrame>
        <p:nvGraphicFramePr>
          <p:cNvPr id="39938" name="Object 2"/>
          <p:cNvGraphicFramePr>
            <a:graphicFrameLocks noChangeAspect="1"/>
          </p:cNvGraphicFramePr>
          <p:nvPr/>
        </p:nvGraphicFramePr>
        <p:xfrm>
          <a:off x="1066800" y="2512255"/>
          <a:ext cx="6934200" cy="1813561"/>
        </p:xfrm>
        <a:graphic>
          <a:graphicData uri="http://schemas.openxmlformats.org/presentationml/2006/ole">
            <p:oleObj spid="_x0000_s39938" name="Equation" r:id="rId3" imgW="1651000" imgH="4318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838200" y="533400"/>
          <a:ext cx="6701118" cy="1752600"/>
        </p:xfrm>
        <a:graphic>
          <a:graphicData uri="http://schemas.openxmlformats.org/presentationml/2006/ole">
            <p:oleObj spid="_x0000_s40962" name="Equation" r:id="rId3" imgW="1651000" imgH="431800" progId="Equation.3">
              <p:embed/>
            </p:oleObj>
          </a:graphicData>
        </a:graphic>
      </p:graphicFrame>
      <p:graphicFrame>
        <p:nvGraphicFramePr>
          <p:cNvPr id="40963" name="Object 3"/>
          <p:cNvGraphicFramePr>
            <a:graphicFrameLocks noChangeAspect="1"/>
          </p:cNvGraphicFramePr>
          <p:nvPr/>
        </p:nvGraphicFramePr>
        <p:xfrm>
          <a:off x="1066799" y="3251200"/>
          <a:ext cx="6629401" cy="1628274"/>
        </p:xfrm>
        <a:graphic>
          <a:graphicData uri="http://schemas.openxmlformats.org/presentationml/2006/ole">
            <p:oleObj spid="_x0000_s40963" name="Equation" r:id="rId4" imgW="1447800" imgH="355600" progId="Equation.3">
              <p:embed/>
            </p:oleObj>
          </a:graphicData>
        </a:graphic>
      </p:graphicFrame>
      <p:sp>
        <p:nvSpPr>
          <p:cNvPr id="7" name="TextBox 6"/>
          <p:cNvSpPr txBox="1"/>
          <p:nvPr/>
        </p:nvSpPr>
        <p:spPr>
          <a:xfrm>
            <a:off x="1190033" y="2438400"/>
            <a:ext cx="4416894" cy="461665"/>
          </a:xfrm>
          <a:prstGeom prst="rect">
            <a:avLst/>
          </a:prstGeom>
          <a:noFill/>
        </p:spPr>
        <p:txBody>
          <a:bodyPr wrap="none" rtlCol="0">
            <a:spAutoFit/>
          </a:bodyPr>
          <a:lstStyle/>
          <a:p>
            <a:r>
              <a:rPr lang="en-US" sz="2400" dirty="0" smtClean="0">
                <a:solidFill>
                  <a:srgbClr val="FFFFFF"/>
                </a:solidFill>
              </a:rPr>
              <a:t>In our example, this would be:</a:t>
            </a:r>
            <a:endParaRPr lang="en-US" sz="24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Defining the Environment</a:t>
            </a:r>
            <a:endParaRPr lang="en-US" dirty="0"/>
          </a:p>
        </p:txBody>
      </p:sp>
      <p:sp>
        <p:nvSpPr>
          <p:cNvPr id="3" name="Content Placeholder 2"/>
          <p:cNvSpPr>
            <a:spLocks noGrp="1"/>
          </p:cNvSpPr>
          <p:nvPr>
            <p:ph idx="1"/>
          </p:nvPr>
        </p:nvSpPr>
        <p:spPr/>
        <p:txBody>
          <a:bodyPr/>
          <a:lstStyle/>
          <a:p>
            <a:r>
              <a:rPr lang="en-US" dirty="0" smtClean="0"/>
              <a:t>Predictable environmental variables</a:t>
            </a:r>
          </a:p>
          <a:p>
            <a:pPr lvl="1"/>
            <a:r>
              <a:rPr lang="en-US" dirty="0" smtClean="0"/>
              <a:t>Soil type, planting date, planting rate</a:t>
            </a:r>
          </a:p>
          <a:p>
            <a:pPr lvl="1"/>
            <a:endParaRPr lang="en-US" dirty="0" smtClean="0"/>
          </a:p>
          <a:p>
            <a:r>
              <a:rPr lang="en-US" dirty="0" smtClean="0"/>
              <a:t>Unpredictable environmental variables</a:t>
            </a:r>
          </a:p>
          <a:p>
            <a:pPr lvl="1"/>
            <a:r>
              <a:rPr lang="en-US" dirty="0" smtClean="0"/>
              <a:t>Rainfall, temperature, biotic stresses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G </a:t>
            </a:r>
            <a:r>
              <a:rPr lang="en-US" dirty="0" err="1" smtClean="0"/>
              <a:t>x</a:t>
            </a:r>
            <a:r>
              <a:rPr lang="en-US" dirty="0" smtClean="0"/>
              <a:t> E Interaction</a:t>
            </a:r>
            <a:endParaRPr lang="en-US" dirty="0"/>
          </a:p>
        </p:txBody>
      </p:sp>
      <p:sp>
        <p:nvSpPr>
          <p:cNvPr id="3" name="Content Placeholder 2"/>
          <p:cNvSpPr>
            <a:spLocks noGrp="1"/>
          </p:cNvSpPr>
          <p:nvPr>
            <p:ph idx="1"/>
          </p:nvPr>
        </p:nvSpPr>
        <p:spPr/>
        <p:txBody>
          <a:bodyPr>
            <a:normAutofit/>
          </a:bodyPr>
          <a:lstStyle/>
          <a:p>
            <a:r>
              <a:rPr lang="en-US" sz="2800" dirty="0" smtClean="0"/>
              <a:t>The location means used in the 232 Line example are referred to as the environmental index in the statistical approach known as Stability Analysis</a:t>
            </a:r>
          </a:p>
          <a:p>
            <a:r>
              <a:rPr lang="en-US" sz="2800" dirty="0" smtClean="0"/>
              <a:t>Covered in Murphy and Fehr</a:t>
            </a:r>
          </a:p>
          <a:p>
            <a:r>
              <a:rPr lang="en-US" sz="2800" dirty="0" smtClean="0"/>
              <a:t>Widely used but equally widely criticized</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embroke yield vs loc mean yields.tiff"/>
          <p:cNvPicPr>
            <a:picLocks noChangeAspect="1"/>
          </p:cNvPicPr>
          <p:nvPr/>
        </p:nvPicPr>
        <p:blipFill>
          <a:blip r:embed="rId2"/>
          <a:stretch>
            <a:fillRect/>
          </a:stretch>
        </p:blipFill>
        <p:spPr>
          <a:xfrm>
            <a:off x="1600199" y="822157"/>
            <a:ext cx="5791201" cy="5654843"/>
          </a:xfrm>
          <a:prstGeom prst="rect">
            <a:avLst/>
          </a:prstGeom>
        </p:spPr>
      </p:pic>
      <p:sp>
        <p:nvSpPr>
          <p:cNvPr id="5" name="TextBox 4"/>
          <p:cNvSpPr txBox="1"/>
          <p:nvPr/>
        </p:nvSpPr>
        <p:spPr>
          <a:xfrm>
            <a:off x="838200" y="228600"/>
            <a:ext cx="7599256" cy="461665"/>
          </a:xfrm>
          <a:prstGeom prst="rect">
            <a:avLst/>
          </a:prstGeom>
          <a:noFill/>
        </p:spPr>
        <p:txBody>
          <a:bodyPr wrap="none" rtlCol="0">
            <a:spAutoFit/>
          </a:bodyPr>
          <a:lstStyle/>
          <a:p>
            <a:r>
              <a:rPr lang="en-US" sz="2400" dirty="0" smtClean="0"/>
              <a:t>Yield of Line 232 Plotted against Location Mean Yields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32012"/>
            <a:ext cx="7583487" cy="1044388"/>
          </a:xfrm>
        </p:spPr>
        <p:txBody>
          <a:bodyPr/>
          <a:lstStyle/>
          <a:p>
            <a:pPr algn="ctr"/>
            <a:r>
              <a:rPr lang="en-US" sz="3200" dirty="0" smtClean="0"/>
              <a:t>Stability Analysis:  Genotype 2 More Responsive to Environment; Genotype 1 Better Suited to Low Yield </a:t>
            </a:r>
            <a:r>
              <a:rPr lang="en-US" sz="3200" dirty="0" err="1" smtClean="0"/>
              <a:t>Env</a:t>
            </a:r>
            <a:r>
              <a:rPr lang="en-US" sz="3200" dirty="0" smtClean="0"/>
              <a:t>.</a:t>
            </a:r>
            <a:endParaRPr lang="en-US" sz="3200" dirty="0"/>
          </a:p>
        </p:txBody>
      </p:sp>
      <p:graphicFrame>
        <p:nvGraphicFramePr>
          <p:cNvPr id="5" name="Chart 4"/>
          <p:cNvGraphicFramePr/>
          <p:nvPr/>
        </p:nvGraphicFramePr>
        <p:xfrm>
          <a:off x="1524000" y="1905000"/>
          <a:ext cx="64008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Stability Analysis</a:t>
            </a:r>
            <a:endParaRPr lang="en-US" dirty="0"/>
          </a:p>
        </p:txBody>
      </p:sp>
      <p:sp>
        <p:nvSpPr>
          <p:cNvPr id="3" name="Content Placeholder 2"/>
          <p:cNvSpPr>
            <a:spLocks noGrp="1"/>
          </p:cNvSpPr>
          <p:nvPr>
            <p:ph idx="1"/>
          </p:nvPr>
        </p:nvSpPr>
        <p:spPr/>
        <p:txBody>
          <a:bodyPr/>
          <a:lstStyle/>
          <a:p>
            <a:r>
              <a:rPr lang="en-US" dirty="0" err="1" smtClean="0"/>
              <a:t>Env</a:t>
            </a:r>
            <a:r>
              <a:rPr lang="en-US" dirty="0" smtClean="0"/>
              <a:t>. Index not independent of genotypic effects</a:t>
            </a:r>
          </a:p>
          <a:p>
            <a:r>
              <a:rPr lang="en-US" dirty="0" smtClean="0"/>
              <a:t>2 environments may have the same mean yield for completely different reasons; can affect deviations from regression line</a:t>
            </a:r>
          </a:p>
          <a:p>
            <a:r>
              <a:rPr lang="en-US" dirty="0" smtClean="0"/>
              <a:t>Differences in regression lines may account for low percentage of </a:t>
            </a:r>
            <a:r>
              <a:rPr lang="en-US" dirty="0" err="1" smtClean="0"/>
              <a:t>GxE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228600"/>
            <a:ext cx="7583488" cy="1044575"/>
          </a:xfrm>
        </p:spPr>
        <p:txBody>
          <a:bodyPr/>
          <a:lstStyle/>
          <a:p>
            <a:r>
              <a:rPr lang="en-US" dirty="0" smtClean="0"/>
              <a:t>Non Parametric Analysis</a:t>
            </a:r>
            <a:endParaRPr lang="en-US" dirty="0"/>
          </a:p>
        </p:txBody>
      </p:sp>
      <p:cxnSp>
        <p:nvCxnSpPr>
          <p:cNvPr id="5" name="Straight Connector 4"/>
          <p:cNvCxnSpPr/>
          <p:nvPr/>
        </p:nvCxnSpPr>
        <p:spPr>
          <a:xfrm rot="5400000">
            <a:off x="-152400" y="3581400"/>
            <a:ext cx="35052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00994" y="5334794"/>
            <a:ext cx="4571206"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1600994" y="1831182"/>
            <a:ext cx="4569618"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418806" y="3582988"/>
            <a:ext cx="35052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982789" y="3583782"/>
            <a:ext cx="3502023" cy="1588"/>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00994" y="3429002"/>
            <a:ext cx="4569618" cy="1588"/>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85533" y="1273175"/>
            <a:ext cx="1069524" cy="369332"/>
          </a:xfrm>
          <a:prstGeom prst="rect">
            <a:avLst/>
          </a:prstGeom>
          <a:noFill/>
        </p:spPr>
        <p:txBody>
          <a:bodyPr wrap="none" rtlCol="0">
            <a:spAutoFit/>
          </a:bodyPr>
          <a:lstStyle/>
          <a:p>
            <a:r>
              <a:rPr lang="en-US" dirty="0" smtClean="0"/>
              <a:t>Mean CV</a:t>
            </a:r>
            <a:endParaRPr lang="en-US" dirty="0"/>
          </a:p>
        </p:txBody>
      </p:sp>
      <p:sp>
        <p:nvSpPr>
          <p:cNvPr id="20" name="TextBox 19"/>
          <p:cNvSpPr txBox="1"/>
          <p:nvPr/>
        </p:nvSpPr>
        <p:spPr>
          <a:xfrm>
            <a:off x="6324600" y="3245924"/>
            <a:ext cx="1294307" cy="369332"/>
          </a:xfrm>
          <a:prstGeom prst="rect">
            <a:avLst/>
          </a:prstGeom>
          <a:noFill/>
        </p:spPr>
        <p:txBody>
          <a:bodyPr wrap="none" rtlCol="0">
            <a:spAutoFit/>
          </a:bodyPr>
          <a:lstStyle/>
          <a:p>
            <a:r>
              <a:rPr lang="en-US" dirty="0" smtClean="0"/>
              <a:t>Mean Yield</a:t>
            </a:r>
            <a:endParaRPr lang="en-US" dirty="0"/>
          </a:p>
        </p:txBody>
      </p:sp>
      <p:sp>
        <p:nvSpPr>
          <p:cNvPr id="21" name="Oval 20"/>
          <p:cNvSpPr/>
          <p:nvPr/>
        </p:nvSpPr>
        <p:spPr>
          <a:xfrm>
            <a:off x="3162300" y="18669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019300" y="27432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438400" y="25146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572000" y="24003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171700" y="40005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933700" y="42291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686300" y="39624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133600" y="47244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019300" y="18669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457700" y="46101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155057" y="28575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257800" y="2857500"/>
            <a:ext cx="228600" cy="228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19" idx="2"/>
          </p:cNvCxnSpPr>
          <p:nvPr/>
        </p:nvCxnSpPr>
        <p:spPr>
          <a:xfrm rot="16200000" flipH="1">
            <a:off x="3583902" y="1678900"/>
            <a:ext cx="187087"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flipV="1">
            <a:off x="6170615" y="3430590"/>
            <a:ext cx="153987"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00994" y="3044875"/>
            <a:ext cx="305718" cy="369332"/>
          </a:xfrm>
          <a:prstGeom prst="rect">
            <a:avLst/>
          </a:prstGeom>
          <a:noFill/>
        </p:spPr>
        <p:txBody>
          <a:bodyPr wrap="none" rtlCol="0">
            <a:spAutoFit/>
          </a:bodyPr>
          <a:lstStyle/>
          <a:p>
            <a:r>
              <a:rPr lang="en-US" dirty="0" smtClean="0"/>
              <a:t>1</a:t>
            </a:r>
            <a:endParaRPr lang="en-US" dirty="0"/>
          </a:p>
        </p:txBody>
      </p:sp>
      <p:sp>
        <p:nvSpPr>
          <p:cNvPr id="38" name="TextBox 37"/>
          <p:cNvSpPr txBox="1"/>
          <p:nvPr/>
        </p:nvSpPr>
        <p:spPr>
          <a:xfrm>
            <a:off x="5860160" y="2971800"/>
            <a:ext cx="305718" cy="369332"/>
          </a:xfrm>
          <a:prstGeom prst="rect">
            <a:avLst/>
          </a:prstGeom>
          <a:noFill/>
        </p:spPr>
        <p:txBody>
          <a:bodyPr wrap="none" rtlCol="0">
            <a:spAutoFit/>
          </a:bodyPr>
          <a:lstStyle/>
          <a:p>
            <a:r>
              <a:rPr lang="en-US" dirty="0" smtClean="0"/>
              <a:t>2</a:t>
            </a:r>
            <a:endParaRPr lang="en-US" dirty="0"/>
          </a:p>
        </p:txBody>
      </p:sp>
      <p:sp>
        <p:nvSpPr>
          <p:cNvPr id="39" name="TextBox 38"/>
          <p:cNvSpPr txBox="1"/>
          <p:nvPr/>
        </p:nvSpPr>
        <p:spPr>
          <a:xfrm>
            <a:off x="5890161" y="4990364"/>
            <a:ext cx="305718" cy="369332"/>
          </a:xfrm>
          <a:prstGeom prst="rect">
            <a:avLst/>
          </a:prstGeom>
          <a:noFill/>
        </p:spPr>
        <p:txBody>
          <a:bodyPr wrap="none" rtlCol="0">
            <a:spAutoFit/>
          </a:bodyPr>
          <a:lstStyle/>
          <a:p>
            <a:r>
              <a:rPr lang="en-US" dirty="0" smtClean="0"/>
              <a:t>4</a:t>
            </a:r>
            <a:endParaRPr lang="en-US" dirty="0"/>
          </a:p>
        </p:txBody>
      </p:sp>
      <p:sp>
        <p:nvSpPr>
          <p:cNvPr id="40" name="TextBox 39"/>
          <p:cNvSpPr txBox="1"/>
          <p:nvPr/>
        </p:nvSpPr>
        <p:spPr>
          <a:xfrm>
            <a:off x="1676400" y="4953000"/>
            <a:ext cx="305718" cy="369332"/>
          </a:xfrm>
          <a:prstGeom prst="rect">
            <a:avLst/>
          </a:prstGeom>
          <a:noFill/>
        </p:spPr>
        <p:txBody>
          <a:bodyPr wrap="none" rtlCol="0">
            <a:spAutoFit/>
          </a:bodyPr>
          <a:lstStyle/>
          <a:p>
            <a:r>
              <a:rPr lang="en-US" dirty="0" smtClean="0"/>
              <a:t>3</a:t>
            </a:r>
            <a:endParaRPr lang="en-US" dirty="0"/>
          </a:p>
        </p:txBody>
      </p:sp>
      <p:sp>
        <p:nvSpPr>
          <p:cNvPr id="41" name="TextBox 40"/>
          <p:cNvSpPr txBox="1"/>
          <p:nvPr/>
        </p:nvSpPr>
        <p:spPr>
          <a:xfrm>
            <a:off x="880024" y="5610409"/>
            <a:ext cx="6199133" cy="923330"/>
          </a:xfrm>
          <a:prstGeom prst="rect">
            <a:avLst/>
          </a:prstGeom>
          <a:noFill/>
        </p:spPr>
        <p:txBody>
          <a:bodyPr wrap="none" rtlCol="0">
            <a:spAutoFit/>
          </a:bodyPr>
          <a:lstStyle/>
          <a:p>
            <a:r>
              <a:rPr lang="en-US" dirty="0" smtClean="0">
                <a:solidFill>
                  <a:srgbClr val="FFFFFF"/>
                </a:solidFill>
              </a:rPr>
              <a:t>Group 1: High Yield, Low CV; Group 2: High Yield, High CV</a:t>
            </a:r>
          </a:p>
          <a:p>
            <a:r>
              <a:rPr lang="en-US" dirty="0" smtClean="0">
                <a:solidFill>
                  <a:srgbClr val="FFFFFF"/>
                </a:solidFill>
              </a:rPr>
              <a:t>Group 3: Low Yield, Low CV; Group 4: Low Yield, High CV</a:t>
            </a:r>
          </a:p>
          <a:p>
            <a:r>
              <a:rPr lang="en-US" dirty="0" smtClean="0">
                <a:solidFill>
                  <a:srgbClr val="FFFFFF"/>
                </a:solidFill>
              </a:rPr>
              <a:t>CV=Coefficient of Variation = (STD DEV)/Mean</a:t>
            </a:r>
            <a:endParaRPr lang="en-US"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Analysis</a:t>
            </a:r>
            <a:endParaRPr lang="en-US" dirty="0"/>
          </a:p>
        </p:txBody>
      </p:sp>
      <p:sp>
        <p:nvSpPr>
          <p:cNvPr id="3" name="Content Placeholder 2"/>
          <p:cNvSpPr>
            <a:spLocks noGrp="1"/>
          </p:cNvSpPr>
          <p:nvPr>
            <p:ph idx="1"/>
          </p:nvPr>
        </p:nvSpPr>
        <p:spPr/>
        <p:txBody>
          <a:bodyPr/>
          <a:lstStyle/>
          <a:p>
            <a:r>
              <a:rPr lang="en-US" dirty="0" smtClean="0"/>
              <a:t>The objective is to remove noise from the data, reveal any underlying patterns to the data, and give the data a structure</a:t>
            </a:r>
          </a:p>
          <a:p>
            <a:r>
              <a:rPr lang="en-US" dirty="0" smtClean="0"/>
              <a:t>The procedure is to create variable that are linear functions of the existing data</a:t>
            </a:r>
          </a:p>
          <a:p>
            <a:r>
              <a:rPr lang="en-US" dirty="0" smtClean="0"/>
              <a:t>The new linear functions hopefully explain most of the variation in the data set and reveal relationships between entries or between testing locations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Analysis</a:t>
            </a:r>
            <a:endParaRPr lang="en-US" dirty="0"/>
          </a:p>
        </p:txBody>
      </p:sp>
      <p:sp>
        <p:nvSpPr>
          <p:cNvPr id="3" name="Content Placeholder 2"/>
          <p:cNvSpPr>
            <a:spLocks noGrp="1"/>
          </p:cNvSpPr>
          <p:nvPr>
            <p:ph idx="1"/>
          </p:nvPr>
        </p:nvSpPr>
        <p:spPr/>
        <p:txBody>
          <a:bodyPr/>
          <a:lstStyle/>
          <a:p>
            <a:r>
              <a:rPr lang="en-US" dirty="0" smtClean="0"/>
              <a:t>If we can show a high correlation between two of our testing locations, for example, we may be able to eliminate one of them.</a:t>
            </a:r>
            <a:endParaRPr lang="en-US" dirty="0"/>
          </a:p>
        </p:txBody>
      </p:sp>
      <p:pic>
        <p:nvPicPr>
          <p:cNvPr id="4" name="Picture 3"/>
          <p:cNvPicPr>
            <a:picLocks noChangeAspect="1"/>
          </p:cNvPicPr>
          <p:nvPr/>
        </p:nvPicPr>
        <p:blipFill>
          <a:blip r:embed="rId2"/>
          <a:stretch>
            <a:fillRect/>
          </a:stretch>
        </p:blipFill>
        <p:spPr>
          <a:xfrm>
            <a:off x="2209800" y="3048000"/>
            <a:ext cx="4953000" cy="31451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GGE </a:t>
            </a:r>
            <a:r>
              <a:rPr lang="en-US" dirty="0" err="1" smtClean="0"/>
              <a:t>Biplot</a:t>
            </a:r>
            <a:endParaRPr lang="en-US" dirty="0"/>
          </a:p>
        </p:txBody>
      </p:sp>
      <p:sp>
        <p:nvSpPr>
          <p:cNvPr id="4" name="Content Placeholder 3"/>
          <p:cNvSpPr>
            <a:spLocks noGrp="1"/>
          </p:cNvSpPr>
          <p:nvPr>
            <p:ph idx="1"/>
          </p:nvPr>
        </p:nvSpPr>
        <p:spPr/>
        <p:txBody>
          <a:bodyPr>
            <a:normAutofit/>
          </a:bodyPr>
          <a:lstStyle/>
          <a:p>
            <a:r>
              <a:rPr lang="en-US" sz="3200" dirty="0" smtClean="0"/>
              <a:t>A type of multivariate analysis</a:t>
            </a:r>
          </a:p>
          <a:p>
            <a:r>
              <a:rPr lang="en-US" sz="3200" dirty="0" smtClean="0"/>
              <a:t>Developed by </a:t>
            </a:r>
            <a:r>
              <a:rPr lang="en-US" sz="3200" dirty="0" err="1" smtClean="0"/>
              <a:t>Weikai</a:t>
            </a:r>
            <a:r>
              <a:rPr lang="en-US" sz="3200" dirty="0" smtClean="0"/>
              <a:t> Yan, who gave it the GGE designation because:</a:t>
            </a:r>
          </a:p>
          <a:p>
            <a:r>
              <a:rPr lang="en-US" sz="3200" dirty="0" smtClean="0"/>
              <a:t>“it is impossible to separate the G </a:t>
            </a:r>
            <a:r>
              <a:rPr lang="en-US" sz="3200" smtClean="0"/>
              <a:t>from the GE”</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GE_DON_2006.jpg"/>
          <p:cNvPicPr>
            <a:picLocks noChangeAspect="1"/>
          </p:cNvPicPr>
          <p:nvPr/>
        </p:nvPicPr>
        <p:blipFill>
          <a:blip r:embed="rId2"/>
          <a:stretch>
            <a:fillRect/>
          </a:stretch>
        </p:blipFill>
        <p:spPr>
          <a:xfrm>
            <a:off x="304800" y="381000"/>
            <a:ext cx="5303693" cy="5715000"/>
          </a:xfrm>
          <a:prstGeom prst="rect">
            <a:avLst/>
          </a:prstGeom>
        </p:spPr>
      </p:pic>
      <p:sp>
        <p:nvSpPr>
          <p:cNvPr id="5" name="Rectangle 4"/>
          <p:cNvSpPr/>
          <p:nvPr/>
        </p:nvSpPr>
        <p:spPr>
          <a:xfrm>
            <a:off x="5943599" y="580042"/>
            <a:ext cx="2819400" cy="4247317"/>
          </a:xfrm>
          <a:prstGeom prst="rect">
            <a:avLst/>
          </a:prstGeom>
        </p:spPr>
        <p:txBody>
          <a:bodyPr wrap="square">
            <a:spAutoFit/>
          </a:bodyPr>
          <a:lstStyle/>
          <a:p>
            <a:r>
              <a:rPr lang="en-US" dirty="0" smtClean="0">
                <a:solidFill>
                  <a:srgbClr val="FFFFFF"/>
                </a:solidFill>
              </a:rPr>
              <a:t>The doubled-arrow line approximated the Genotype </a:t>
            </a:r>
            <a:r>
              <a:rPr lang="en-US" dirty="0" err="1" smtClean="0">
                <a:solidFill>
                  <a:srgbClr val="FFFFFF"/>
                </a:solidFill>
              </a:rPr>
              <a:t>x</a:t>
            </a:r>
            <a:r>
              <a:rPr lang="en-US" dirty="0" smtClean="0">
                <a:solidFill>
                  <a:srgbClr val="FFFFFF"/>
                </a:solidFill>
              </a:rPr>
              <a:t> Environment (GE) interaction associated with each entry. The greater the projection onto the line, the greater the instability. For example entry 30 was less stable than entry 3. Entries 24, 23, 22, 21 and 28 were ranked closest to 'Ideal' in terms of low and stable DON scores.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762000" y="380999"/>
            <a:ext cx="6096000" cy="5995265"/>
          </a:xfrm>
          <a:prstGeom prst="rect">
            <a:avLst/>
          </a:prstGeom>
          <a:noFill/>
          <a:ln w="9525">
            <a:noFill/>
            <a:miter lim="800000"/>
            <a:headEnd/>
            <a:tailEnd/>
          </a:ln>
        </p:spPr>
      </p:pic>
      <p:sp>
        <p:nvSpPr>
          <p:cNvPr id="19459" name="Rectangle 3"/>
          <p:cNvSpPr>
            <a:spLocks noChangeArrowheads="1"/>
          </p:cNvSpPr>
          <p:nvPr/>
        </p:nvSpPr>
        <p:spPr bwMode="auto">
          <a:xfrm>
            <a:off x="6858001" y="914400"/>
            <a:ext cx="1828800" cy="3785652"/>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rPr>
              <a:t>There are Two Mega</a:t>
            </a:r>
            <a:endParaRPr lang="en-US" sz="2000" dirty="0">
              <a:solidFill>
                <a:srgbClr val="FFFFFF"/>
              </a:solidFill>
            </a:endParaRPr>
          </a:p>
          <a:p>
            <a:r>
              <a:rPr lang="en-US" sz="2000" dirty="0" smtClean="0">
                <a:solidFill>
                  <a:srgbClr val="FFFFFF"/>
                </a:solidFill>
              </a:rPr>
              <a:t>Environments:  IN and FL are in one, where entry 4 is the top entry; KS, NC, MD, IL, MI etc are in the other where entry 2 is the top entry.</a:t>
            </a:r>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 </a:t>
            </a:r>
            <a:r>
              <a:rPr lang="en-US" dirty="0" err="1" smtClean="0"/>
              <a:t>x</a:t>
            </a:r>
            <a:r>
              <a:rPr lang="en-US" dirty="0" smtClean="0"/>
              <a:t> E Interaction Impedes Selection Progress</a:t>
            </a:r>
            <a:endParaRPr lang="en-US" dirty="0"/>
          </a:p>
        </p:txBody>
      </p:sp>
      <p:sp>
        <p:nvSpPr>
          <p:cNvPr id="3" name="Content Placeholder 2"/>
          <p:cNvSpPr>
            <a:spLocks noGrp="1"/>
          </p:cNvSpPr>
          <p:nvPr>
            <p:ph idx="1"/>
          </p:nvPr>
        </p:nvSpPr>
        <p:spPr/>
        <p:txBody>
          <a:bodyPr>
            <a:normAutofit/>
          </a:bodyPr>
          <a:lstStyle/>
          <a:p>
            <a:r>
              <a:rPr lang="en-US" sz="3200" dirty="0" smtClean="0"/>
              <a:t>If selection gains in one environment are not expressed in the other target </a:t>
            </a:r>
            <a:r>
              <a:rPr lang="en-US" sz="3200" dirty="0" err="1" smtClean="0"/>
              <a:t>environment(s</a:t>
            </a:r>
            <a:r>
              <a:rPr lang="en-US" sz="3200" dirty="0" smtClean="0"/>
              <a:t>) this is problematic</a:t>
            </a:r>
            <a:endParaRPr lang="en-US" sz="3200" dirty="0"/>
          </a:p>
        </p:txBody>
      </p:sp>
      <p:pic>
        <p:nvPicPr>
          <p:cNvPr id="4" name="Picture 3"/>
          <p:cNvPicPr>
            <a:picLocks noChangeAspect="1"/>
          </p:cNvPicPr>
          <p:nvPr/>
        </p:nvPicPr>
        <p:blipFill>
          <a:blip r:embed="rId2"/>
          <a:stretch>
            <a:fillRect/>
          </a:stretch>
        </p:blipFill>
        <p:spPr>
          <a:xfrm>
            <a:off x="2438400" y="3505200"/>
            <a:ext cx="4402164" cy="304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Genotype </a:t>
            </a:r>
            <a:r>
              <a:rPr lang="en-US" dirty="0" err="1" smtClean="0"/>
              <a:t>x</a:t>
            </a:r>
            <a:r>
              <a:rPr lang="en-US" dirty="0" smtClean="0"/>
              <a:t> Environment Interaction</a:t>
            </a:r>
            <a:endParaRPr lang="en-US" dirty="0"/>
          </a:p>
        </p:txBody>
      </p:sp>
      <p:sp>
        <p:nvSpPr>
          <p:cNvPr id="3" name="Content Placeholder 2"/>
          <p:cNvSpPr>
            <a:spLocks noGrp="1"/>
          </p:cNvSpPr>
          <p:nvPr>
            <p:ph idx="1"/>
          </p:nvPr>
        </p:nvSpPr>
        <p:spPr/>
        <p:txBody>
          <a:bodyPr/>
          <a:lstStyle/>
          <a:p>
            <a:r>
              <a:rPr lang="en-US" dirty="0" smtClean="0"/>
              <a:t>This topic has been studied to death!</a:t>
            </a:r>
          </a:p>
          <a:p>
            <a:r>
              <a:rPr lang="en-US" dirty="0" smtClean="0"/>
              <a:t>Yet it still ranks as one of the major concerns of the plant breeder</a:t>
            </a:r>
          </a:p>
          <a:p>
            <a:r>
              <a:rPr lang="en-US" dirty="0" smtClean="0"/>
              <a:t>Part of this stems from the G </a:t>
            </a:r>
            <a:r>
              <a:rPr lang="en-US" dirty="0" err="1" smtClean="0"/>
              <a:t>x</a:t>
            </a:r>
            <a:r>
              <a:rPr lang="en-US" dirty="0" smtClean="0"/>
              <a:t> Y interaction – there is NO substitute for years in testing</a:t>
            </a:r>
          </a:p>
          <a:p>
            <a:r>
              <a:rPr lang="en-US" dirty="0" smtClean="0"/>
              <a:t>Some have proposed a “parsimonious” design that creates all of the stresses at once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ederer.tiff"/>
          <p:cNvPicPr>
            <a:picLocks noChangeAspect="1"/>
          </p:cNvPicPr>
          <p:nvPr/>
        </p:nvPicPr>
        <p:blipFill>
          <a:blip r:embed="rId2"/>
          <a:stretch>
            <a:fillRect/>
          </a:stretch>
        </p:blipFill>
        <p:spPr>
          <a:xfrm>
            <a:off x="1219200" y="290665"/>
            <a:ext cx="6705600" cy="62766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Breeder’s Goal</a:t>
            </a:r>
            <a:endParaRPr lang="en-US" dirty="0"/>
          </a:p>
        </p:txBody>
      </p:sp>
      <p:sp>
        <p:nvSpPr>
          <p:cNvPr id="3" name="Content Placeholder 2"/>
          <p:cNvSpPr>
            <a:spLocks noGrp="1"/>
          </p:cNvSpPr>
          <p:nvPr>
            <p:ph idx="1"/>
          </p:nvPr>
        </p:nvSpPr>
        <p:spPr/>
        <p:txBody>
          <a:bodyPr>
            <a:normAutofit/>
          </a:bodyPr>
          <a:lstStyle/>
          <a:p>
            <a:r>
              <a:rPr lang="en-US" sz="3200" dirty="0" smtClean="0"/>
              <a:t>Develop varieties with best adaptation to the target environment</a:t>
            </a:r>
          </a:p>
          <a:p>
            <a:endParaRPr lang="en-US" sz="3200" dirty="0" smtClean="0"/>
          </a:p>
          <a:p>
            <a:r>
              <a:rPr lang="en-US" sz="3200" dirty="0" smtClean="0"/>
              <a:t>G </a:t>
            </a:r>
            <a:r>
              <a:rPr lang="en-US" sz="3200" dirty="0" err="1" smtClean="0"/>
              <a:t>x</a:t>
            </a:r>
            <a:r>
              <a:rPr lang="en-US" sz="3200" dirty="0" smtClean="0"/>
              <a:t> E interaction influences selection locations and strategies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the Causes of  G </a:t>
            </a:r>
            <a:r>
              <a:rPr lang="en-US" dirty="0" err="1" smtClean="0"/>
              <a:t>x</a:t>
            </a:r>
            <a:r>
              <a:rPr lang="en-US" dirty="0" smtClean="0"/>
              <a:t> E Interaction?</a:t>
            </a:r>
            <a:endParaRPr lang="en-US" dirty="0"/>
          </a:p>
        </p:txBody>
      </p:sp>
      <p:sp>
        <p:nvSpPr>
          <p:cNvPr id="3" name="Content Placeholder 2"/>
          <p:cNvSpPr>
            <a:spLocks noGrp="1"/>
          </p:cNvSpPr>
          <p:nvPr>
            <p:ph idx="1"/>
          </p:nvPr>
        </p:nvSpPr>
        <p:spPr/>
        <p:txBody>
          <a:bodyPr>
            <a:normAutofit/>
          </a:bodyPr>
          <a:lstStyle/>
          <a:p>
            <a:r>
              <a:rPr lang="en-US" sz="3200" dirty="0" smtClean="0"/>
              <a:t>Genotype rank changes</a:t>
            </a:r>
          </a:p>
          <a:p>
            <a:endParaRPr lang="en-US" sz="3200" dirty="0" smtClean="0"/>
          </a:p>
          <a:p>
            <a:endParaRPr lang="en-US" sz="3200" dirty="0" smtClean="0"/>
          </a:p>
          <a:p>
            <a:r>
              <a:rPr lang="en-US" sz="3200" dirty="0" smtClean="0"/>
              <a:t>Differences in scale</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 </a:t>
            </a:r>
            <a:r>
              <a:rPr lang="en-US" dirty="0" err="1" smtClean="0"/>
              <a:t>x</a:t>
            </a:r>
            <a:r>
              <a:rPr lang="en-US" dirty="0" smtClean="0"/>
              <a:t> E Interaction:  Heterogeneous</a:t>
            </a:r>
            <a:endParaRPr lang="en-US" dirty="0"/>
          </a:p>
        </p:txBody>
      </p:sp>
      <p:graphicFrame>
        <p:nvGraphicFramePr>
          <p:cNvPr id="6" name="Chart 5"/>
          <p:cNvGraphicFramePr/>
          <p:nvPr/>
        </p:nvGraphicFramePr>
        <p:xfrm>
          <a:off x="1295400" y="1752600"/>
          <a:ext cx="67056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 </a:t>
            </a:r>
            <a:r>
              <a:rPr lang="en-US" dirty="0" err="1" smtClean="0"/>
              <a:t>x</a:t>
            </a:r>
            <a:r>
              <a:rPr lang="en-US" dirty="0" smtClean="0"/>
              <a:t> E Interaction: Crossover</a:t>
            </a:r>
            <a:endParaRPr lang="en-US" dirty="0"/>
          </a:p>
        </p:txBody>
      </p:sp>
      <p:graphicFrame>
        <p:nvGraphicFramePr>
          <p:cNvPr id="5" name="Chart 4"/>
          <p:cNvGraphicFramePr/>
          <p:nvPr/>
        </p:nvGraphicFramePr>
        <p:xfrm>
          <a:off x="1524000" y="1752600"/>
          <a:ext cx="64008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a:t>
            </a:r>
            <a:r>
              <a:rPr lang="en-US" dirty="0" err="1" smtClean="0"/>
              <a:t>x</a:t>
            </a:r>
            <a:r>
              <a:rPr lang="en-US" dirty="0" smtClean="0"/>
              <a:t> E Interaction: Combined</a:t>
            </a:r>
            <a:endParaRPr lang="en-US" dirty="0"/>
          </a:p>
        </p:txBody>
      </p:sp>
      <p:graphicFrame>
        <p:nvGraphicFramePr>
          <p:cNvPr id="7" name="Content Placeholder 5"/>
          <p:cNvGraphicFramePr>
            <a:graphicFrameLocks noGrp="1" noChangeAspect="1"/>
          </p:cNvGraphicFramePr>
          <p:nvPr>
            <p:ph idx="1"/>
          </p:nvPr>
        </p:nvGraphicFramePr>
        <p:xfrm>
          <a:off x="1143000" y="2065338"/>
          <a:ext cx="68580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t>
            </a:r>
            <a:r>
              <a:rPr lang="en-US" dirty="0" err="1" smtClean="0"/>
              <a:t>GxE</a:t>
            </a:r>
            <a:r>
              <a:rPr lang="en-US" dirty="0" smtClean="0"/>
              <a:t> Interaction</a:t>
            </a:r>
            <a:endParaRPr lang="en-US" dirty="0"/>
          </a:p>
        </p:txBody>
      </p:sp>
      <p:sp>
        <p:nvSpPr>
          <p:cNvPr id="5" name="TextBox 4"/>
          <p:cNvSpPr txBox="1"/>
          <p:nvPr/>
        </p:nvSpPr>
        <p:spPr>
          <a:xfrm>
            <a:off x="1447800" y="4953000"/>
            <a:ext cx="5750292" cy="1200329"/>
          </a:xfrm>
          <a:prstGeom prst="rect">
            <a:avLst/>
          </a:prstGeom>
          <a:noFill/>
        </p:spPr>
        <p:txBody>
          <a:bodyPr wrap="none" rtlCol="0">
            <a:spAutoFit/>
          </a:bodyPr>
          <a:lstStyle/>
          <a:p>
            <a:r>
              <a:rPr lang="en-US" dirty="0" smtClean="0">
                <a:solidFill>
                  <a:schemeClr val="bg1"/>
                </a:solidFill>
              </a:rPr>
              <a:t>Note: that if F = M2/M1 is significant, this means that</a:t>
            </a:r>
          </a:p>
          <a:p>
            <a:r>
              <a:rPr lang="en-US" dirty="0" smtClean="0">
                <a:solidFill>
                  <a:schemeClr val="bg1"/>
                </a:solidFill>
                <a:latin typeface="Symbol" charset="2"/>
                <a:cs typeface="Symbol" charset="2"/>
              </a:rPr>
              <a:t>s</a:t>
            </a:r>
            <a:r>
              <a:rPr lang="en-US" baseline="30000" dirty="0" smtClean="0">
                <a:solidFill>
                  <a:schemeClr val="bg1"/>
                </a:solidFill>
              </a:rPr>
              <a:t>2</a:t>
            </a:r>
            <a:r>
              <a:rPr lang="en-US" baseline="-25000" dirty="0" smtClean="0">
                <a:solidFill>
                  <a:schemeClr val="bg1"/>
                </a:solidFill>
              </a:rPr>
              <a:t>GxE </a:t>
            </a:r>
            <a:r>
              <a:rPr lang="en-US" dirty="0" smtClean="0">
                <a:solidFill>
                  <a:schemeClr val="bg1"/>
                </a:solidFill>
              </a:rPr>
              <a:t>is significantly different from zero.</a:t>
            </a:r>
          </a:p>
          <a:p>
            <a:endParaRPr lang="en-US" dirty="0" smtClean="0">
              <a:solidFill>
                <a:schemeClr val="bg1"/>
              </a:solidFill>
            </a:endParaRPr>
          </a:p>
          <a:p>
            <a:r>
              <a:rPr lang="en-US" dirty="0" smtClean="0">
                <a:solidFill>
                  <a:schemeClr val="bg1"/>
                </a:solidFill>
              </a:rPr>
              <a:t> </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779463" y="1828800"/>
          <a:ext cx="7583488" cy="4450080"/>
        </p:xfrm>
        <a:graphic>
          <a:graphicData uri="http://schemas.openxmlformats.org/drawingml/2006/table">
            <a:tbl>
              <a:tblPr firstRow="1" bandRow="1">
                <a:tableStyleId>{5C22544A-7EE6-4342-B048-85BDC9FD1C3A}</a:tableStyleId>
              </a:tblPr>
              <a:tblGrid>
                <a:gridCol w="3411537"/>
                <a:gridCol w="1066800"/>
                <a:gridCol w="1209279"/>
                <a:gridCol w="1895872"/>
              </a:tblGrid>
              <a:tr h="370840">
                <a:tc>
                  <a:txBody>
                    <a:bodyPr/>
                    <a:lstStyle/>
                    <a:p>
                      <a:r>
                        <a:rPr lang="en-US" b="1" dirty="0" smtClean="0"/>
                        <a:t>NO INTERACTION</a:t>
                      </a:r>
                      <a:endParaRPr lang="en-US" b="1" dirty="0"/>
                    </a:p>
                  </a:txBody>
                  <a:tcPr/>
                </a:tc>
                <a:tc>
                  <a:txBody>
                    <a:bodyPr/>
                    <a:lstStyle/>
                    <a:p>
                      <a:r>
                        <a:rPr lang="en-US" b="1" dirty="0" smtClean="0"/>
                        <a:t>ENV. 1</a:t>
                      </a:r>
                      <a:endParaRPr lang="en-US" b="1" dirty="0"/>
                    </a:p>
                  </a:txBody>
                  <a:tcPr/>
                </a:tc>
                <a:tc>
                  <a:txBody>
                    <a:bodyPr/>
                    <a:lstStyle/>
                    <a:p>
                      <a:r>
                        <a:rPr lang="en-US" b="1" dirty="0" smtClean="0"/>
                        <a:t>ENV. 2</a:t>
                      </a:r>
                      <a:endParaRPr lang="en-US" b="1" dirty="0"/>
                    </a:p>
                  </a:txBody>
                  <a:tcPr/>
                </a:tc>
                <a:tc>
                  <a:txBody>
                    <a:bodyPr/>
                    <a:lstStyle/>
                    <a:p>
                      <a:r>
                        <a:rPr lang="en-US" b="1" dirty="0" smtClean="0"/>
                        <a:t>DIFFERENCE</a:t>
                      </a:r>
                      <a:endParaRPr lang="en-US" b="1" dirty="0"/>
                    </a:p>
                  </a:txBody>
                  <a:tcPr/>
                </a:tc>
              </a:tr>
              <a:tr h="370840">
                <a:tc>
                  <a:txBody>
                    <a:bodyPr/>
                    <a:lstStyle/>
                    <a:p>
                      <a:r>
                        <a:rPr lang="en-US" dirty="0" smtClean="0"/>
                        <a:t>Genotype A</a:t>
                      </a:r>
                      <a:endParaRPr lang="en-US" dirty="0"/>
                    </a:p>
                  </a:txBody>
                  <a:tcPr/>
                </a:tc>
                <a:tc>
                  <a:txBody>
                    <a:bodyPr/>
                    <a:lstStyle/>
                    <a:p>
                      <a:r>
                        <a:rPr lang="en-US" dirty="0" smtClean="0"/>
                        <a:t>10</a:t>
                      </a:r>
                      <a:endParaRPr lang="en-US" dirty="0"/>
                    </a:p>
                  </a:txBody>
                  <a:tcPr/>
                </a:tc>
                <a:tc>
                  <a:txBody>
                    <a:bodyPr/>
                    <a:lstStyle/>
                    <a:p>
                      <a:r>
                        <a:rPr lang="en-US" dirty="0" smtClean="0"/>
                        <a:t>14</a:t>
                      </a:r>
                      <a:endParaRPr lang="en-US" dirty="0"/>
                    </a:p>
                  </a:txBody>
                  <a:tcPr/>
                </a:tc>
                <a:tc>
                  <a:txBody>
                    <a:bodyPr/>
                    <a:lstStyle/>
                    <a:p>
                      <a:r>
                        <a:rPr lang="en-US" dirty="0" smtClean="0"/>
                        <a:t>+4</a:t>
                      </a:r>
                      <a:endParaRPr lang="en-US" dirty="0"/>
                    </a:p>
                  </a:txBody>
                  <a:tcPr/>
                </a:tc>
              </a:tr>
              <a:tr h="370840">
                <a:tc>
                  <a:txBody>
                    <a:bodyPr/>
                    <a:lstStyle/>
                    <a:p>
                      <a:r>
                        <a:rPr lang="en-US" dirty="0" smtClean="0"/>
                        <a:t>Genotype B</a:t>
                      </a:r>
                      <a:endParaRPr lang="en-US" dirty="0"/>
                    </a:p>
                  </a:txBody>
                  <a:tcPr/>
                </a:tc>
                <a:tc>
                  <a:txBody>
                    <a:bodyPr/>
                    <a:lstStyle/>
                    <a:p>
                      <a:r>
                        <a:rPr lang="en-US" dirty="0" smtClean="0"/>
                        <a:t>16</a:t>
                      </a:r>
                      <a:endParaRPr lang="en-US" dirty="0"/>
                    </a:p>
                  </a:txBody>
                  <a:tcPr/>
                </a:tc>
                <a:tc>
                  <a:txBody>
                    <a:bodyPr/>
                    <a:lstStyle/>
                    <a:p>
                      <a:r>
                        <a:rPr lang="en-US" dirty="0" smtClean="0"/>
                        <a:t>20</a:t>
                      </a:r>
                      <a:endParaRPr lang="en-US" dirty="0"/>
                    </a:p>
                  </a:txBody>
                  <a:tcPr/>
                </a:tc>
                <a:tc>
                  <a:txBody>
                    <a:bodyPr/>
                    <a:lstStyle/>
                    <a:p>
                      <a:r>
                        <a:rPr lang="en-US" dirty="0" smtClean="0"/>
                        <a:t>+4</a:t>
                      </a:r>
                      <a:endParaRPr lang="en-US" dirty="0"/>
                    </a:p>
                  </a:txBody>
                  <a:tcPr/>
                </a:tc>
              </a:tr>
              <a:tr h="370840">
                <a:tc>
                  <a:txBody>
                    <a:bodyPr/>
                    <a:lstStyle/>
                    <a:p>
                      <a:r>
                        <a:rPr lang="en-US" dirty="0" smtClean="0"/>
                        <a:t>Difference</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endParaRPr lang="en-US" dirty="0"/>
                    </a:p>
                  </a:txBody>
                  <a:tcPr/>
                </a:tc>
              </a:tr>
              <a:tr h="370840">
                <a:tc>
                  <a:txBody>
                    <a:bodyPr/>
                    <a:lstStyle/>
                    <a:p>
                      <a:r>
                        <a:rPr lang="en-US" dirty="0" smtClean="0"/>
                        <a:t>NON CROSSOVER INTERACTION</a:t>
                      </a:r>
                      <a:endParaRPr lang="en-US" dirty="0"/>
                    </a:p>
                  </a:txBody>
                  <a:tcPr/>
                </a:tc>
                <a:tc>
                  <a:txBody>
                    <a:bodyPr/>
                    <a:lstStyle/>
                    <a:p>
                      <a:r>
                        <a:rPr lang="en-US" dirty="0" smtClean="0"/>
                        <a:t>ENV. 1</a:t>
                      </a:r>
                      <a:endParaRPr lang="en-US" dirty="0"/>
                    </a:p>
                  </a:txBody>
                  <a:tcPr/>
                </a:tc>
                <a:tc>
                  <a:txBody>
                    <a:bodyPr/>
                    <a:lstStyle/>
                    <a:p>
                      <a:r>
                        <a:rPr lang="en-US" dirty="0" smtClean="0"/>
                        <a:t>ENV. 2</a:t>
                      </a:r>
                      <a:endParaRPr lang="en-US" dirty="0"/>
                    </a:p>
                  </a:txBody>
                  <a:tcPr/>
                </a:tc>
                <a:tc>
                  <a:txBody>
                    <a:bodyPr/>
                    <a:lstStyle/>
                    <a:p>
                      <a:r>
                        <a:rPr lang="en-US" dirty="0" smtClean="0"/>
                        <a:t>DIFFERENCE</a:t>
                      </a:r>
                      <a:endParaRPr lang="en-US" dirty="0"/>
                    </a:p>
                  </a:txBody>
                  <a:tcPr/>
                </a:tc>
              </a:tr>
              <a:tr h="370840">
                <a:tc>
                  <a:txBody>
                    <a:bodyPr/>
                    <a:lstStyle/>
                    <a:p>
                      <a:r>
                        <a:rPr lang="en-US" dirty="0" smtClean="0"/>
                        <a:t>Genotype A</a:t>
                      </a:r>
                      <a:endParaRPr lang="en-US" dirty="0"/>
                    </a:p>
                  </a:txBody>
                  <a:tcPr/>
                </a:tc>
                <a:tc>
                  <a:txBody>
                    <a:bodyPr/>
                    <a:lstStyle/>
                    <a:p>
                      <a:r>
                        <a:rPr lang="en-US" dirty="0" smtClean="0"/>
                        <a:t>10</a:t>
                      </a:r>
                      <a:endParaRPr lang="en-US" dirty="0"/>
                    </a:p>
                  </a:txBody>
                  <a:tcPr/>
                </a:tc>
                <a:tc>
                  <a:txBody>
                    <a:bodyPr/>
                    <a:lstStyle/>
                    <a:p>
                      <a:r>
                        <a:rPr lang="en-US" dirty="0" smtClean="0"/>
                        <a:t>14</a:t>
                      </a:r>
                      <a:endParaRPr lang="en-US" dirty="0"/>
                    </a:p>
                  </a:txBody>
                  <a:tcPr/>
                </a:tc>
                <a:tc>
                  <a:txBody>
                    <a:bodyPr/>
                    <a:lstStyle/>
                    <a:p>
                      <a:r>
                        <a:rPr lang="en-US" dirty="0" smtClean="0"/>
                        <a:t>+4</a:t>
                      </a:r>
                      <a:endParaRPr lang="en-US" dirty="0"/>
                    </a:p>
                  </a:txBody>
                  <a:tcPr/>
                </a:tc>
              </a:tr>
              <a:tr h="370840">
                <a:tc>
                  <a:txBody>
                    <a:bodyPr/>
                    <a:lstStyle/>
                    <a:p>
                      <a:r>
                        <a:rPr lang="en-US" dirty="0" smtClean="0"/>
                        <a:t>Genotype B</a:t>
                      </a:r>
                      <a:endParaRPr lang="en-US" dirty="0"/>
                    </a:p>
                  </a:txBody>
                  <a:tcPr/>
                </a:tc>
                <a:tc>
                  <a:txBody>
                    <a:bodyPr/>
                    <a:lstStyle/>
                    <a:p>
                      <a:r>
                        <a:rPr lang="en-US" dirty="0" smtClean="0"/>
                        <a:t>16</a:t>
                      </a:r>
                      <a:endParaRPr lang="en-US" dirty="0"/>
                    </a:p>
                  </a:txBody>
                  <a:tcPr/>
                </a:tc>
                <a:tc>
                  <a:txBody>
                    <a:bodyPr/>
                    <a:lstStyle/>
                    <a:p>
                      <a:r>
                        <a:rPr lang="en-US" dirty="0" smtClean="0"/>
                        <a:t>24</a:t>
                      </a:r>
                      <a:endParaRPr lang="en-US" dirty="0"/>
                    </a:p>
                  </a:txBody>
                  <a:tcPr/>
                </a:tc>
                <a:tc>
                  <a:txBody>
                    <a:bodyPr/>
                    <a:lstStyle/>
                    <a:p>
                      <a:r>
                        <a:rPr lang="en-US" dirty="0" smtClean="0"/>
                        <a:t>+8</a:t>
                      </a:r>
                      <a:endParaRPr lang="en-US" dirty="0"/>
                    </a:p>
                  </a:txBody>
                  <a:tcPr/>
                </a:tc>
              </a:tr>
              <a:tr h="370840">
                <a:tc>
                  <a:txBody>
                    <a:bodyPr/>
                    <a:lstStyle/>
                    <a:p>
                      <a:r>
                        <a:rPr lang="en-US" dirty="0" smtClean="0"/>
                        <a:t>Difference</a:t>
                      </a:r>
                      <a:endParaRPr lang="en-US" dirty="0"/>
                    </a:p>
                  </a:txBody>
                  <a:tcPr/>
                </a:tc>
                <a:tc>
                  <a:txBody>
                    <a:bodyPr/>
                    <a:lstStyle/>
                    <a:p>
                      <a:r>
                        <a:rPr lang="en-US" dirty="0" smtClean="0"/>
                        <a:t>+6</a:t>
                      </a:r>
                      <a:endParaRPr lang="en-US" dirty="0"/>
                    </a:p>
                  </a:txBody>
                  <a:tcPr/>
                </a:tc>
                <a:tc>
                  <a:txBody>
                    <a:bodyPr/>
                    <a:lstStyle/>
                    <a:p>
                      <a:r>
                        <a:rPr lang="en-US" dirty="0" smtClean="0"/>
                        <a:t>+10</a:t>
                      </a:r>
                      <a:endParaRPr lang="en-US" dirty="0"/>
                    </a:p>
                  </a:txBody>
                  <a:tcPr/>
                </a:tc>
                <a:tc>
                  <a:txBody>
                    <a:bodyPr/>
                    <a:lstStyle/>
                    <a:p>
                      <a:endParaRPr lang="en-US"/>
                    </a:p>
                  </a:txBody>
                  <a:tcPr/>
                </a:tc>
              </a:tr>
              <a:tr h="370840">
                <a:tc>
                  <a:txBody>
                    <a:bodyPr/>
                    <a:lstStyle/>
                    <a:p>
                      <a:r>
                        <a:rPr lang="en-US" dirty="0" smtClean="0"/>
                        <a:t>CROSSOVER INTERACTION</a:t>
                      </a:r>
                      <a:endParaRPr lang="en-US" dirty="0"/>
                    </a:p>
                  </a:txBody>
                  <a:tcPr/>
                </a:tc>
                <a:tc>
                  <a:txBody>
                    <a:bodyPr/>
                    <a:lstStyle/>
                    <a:p>
                      <a:r>
                        <a:rPr lang="en-US" dirty="0" smtClean="0"/>
                        <a:t>ENV. 1</a:t>
                      </a:r>
                      <a:endParaRPr lang="en-US" dirty="0"/>
                    </a:p>
                  </a:txBody>
                  <a:tcPr/>
                </a:tc>
                <a:tc>
                  <a:txBody>
                    <a:bodyPr/>
                    <a:lstStyle/>
                    <a:p>
                      <a:r>
                        <a:rPr lang="en-US" dirty="0" smtClean="0"/>
                        <a:t>ENV. 2</a:t>
                      </a:r>
                      <a:endParaRPr lang="en-US" dirty="0"/>
                    </a:p>
                  </a:txBody>
                  <a:tcPr/>
                </a:tc>
                <a:tc>
                  <a:txBody>
                    <a:bodyPr/>
                    <a:lstStyle/>
                    <a:p>
                      <a:r>
                        <a:rPr lang="en-US" dirty="0" smtClean="0"/>
                        <a:t>DIFFERENCE</a:t>
                      </a:r>
                      <a:endParaRPr lang="en-US" dirty="0"/>
                    </a:p>
                  </a:txBody>
                  <a:tcPr/>
                </a:tc>
              </a:tr>
              <a:tr h="370840">
                <a:tc>
                  <a:txBody>
                    <a:bodyPr/>
                    <a:lstStyle/>
                    <a:p>
                      <a:r>
                        <a:rPr lang="en-US" dirty="0" smtClean="0"/>
                        <a:t>Genotype A</a:t>
                      </a:r>
                      <a:endParaRPr lang="en-US" dirty="0"/>
                    </a:p>
                  </a:txBody>
                  <a:tcPr/>
                </a:tc>
                <a:tc>
                  <a:txBody>
                    <a:bodyPr/>
                    <a:lstStyle/>
                    <a:p>
                      <a:r>
                        <a:rPr lang="en-US" dirty="0" smtClean="0"/>
                        <a:t>16</a:t>
                      </a:r>
                      <a:endParaRPr lang="en-US" dirty="0"/>
                    </a:p>
                  </a:txBody>
                  <a:tcPr/>
                </a:tc>
                <a:tc>
                  <a:txBody>
                    <a:bodyPr/>
                    <a:lstStyle/>
                    <a:p>
                      <a:r>
                        <a:rPr lang="en-US" dirty="0" smtClean="0"/>
                        <a:t>14</a:t>
                      </a:r>
                      <a:endParaRPr lang="en-US" dirty="0"/>
                    </a:p>
                  </a:txBody>
                  <a:tcPr/>
                </a:tc>
                <a:tc>
                  <a:txBody>
                    <a:bodyPr/>
                    <a:lstStyle/>
                    <a:p>
                      <a:r>
                        <a:rPr lang="en-US" dirty="0" smtClean="0"/>
                        <a:t>-2</a:t>
                      </a:r>
                      <a:endParaRPr lang="en-US" dirty="0"/>
                    </a:p>
                  </a:txBody>
                  <a:tcPr/>
                </a:tc>
              </a:tr>
              <a:tr h="370840">
                <a:tc>
                  <a:txBody>
                    <a:bodyPr/>
                    <a:lstStyle/>
                    <a:p>
                      <a:r>
                        <a:rPr lang="en-US" dirty="0" smtClean="0"/>
                        <a:t>Genotype B</a:t>
                      </a:r>
                      <a:endParaRPr lang="en-US" dirty="0"/>
                    </a:p>
                  </a:txBody>
                  <a:tcPr/>
                </a:tc>
                <a:tc>
                  <a:txBody>
                    <a:bodyPr/>
                    <a:lstStyle/>
                    <a:p>
                      <a:r>
                        <a:rPr lang="en-US" dirty="0" smtClean="0"/>
                        <a:t>10</a:t>
                      </a:r>
                      <a:endParaRPr lang="en-US" dirty="0"/>
                    </a:p>
                  </a:txBody>
                  <a:tcPr/>
                </a:tc>
                <a:tc>
                  <a:txBody>
                    <a:bodyPr/>
                    <a:lstStyle/>
                    <a:p>
                      <a:r>
                        <a:rPr lang="en-US" dirty="0" smtClean="0"/>
                        <a:t>20</a:t>
                      </a:r>
                      <a:endParaRPr lang="en-US" dirty="0"/>
                    </a:p>
                  </a:txBody>
                  <a:tcPr/>
                </a:tc>
                <a:tc>
                  <a:txBody>
                    <a:bodyPr/>
                    <a:lstStyle/>
                    <a:p>
                      <a:r>
                        <a:rPr lang="en-US" dirty="0" smtClean="0"/>
                        <a:t>+10</a:t>
                      </a:r>
                      <a:endParaRPr lang="en-US" dirty="0"/>
                    </a:p>
                  </a:txBody>
                  <a:tcPr/>
                </a:tc>
              </a:tr>
              <a:tr h="370840">
                <a:tc>
                  <a:txBody>
                    <a:bodyPr/>
                    <a:lstStyle/>
                    <a:p>
                      <a:r>
                        <a:rPr lang="en-US" dirty="0" smtClean="0"/>
                        <a:t>Difference</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endParaRPr lang="en-US" dirty="0"/>
                    </a:p>
                  </a:txBody>
                  <a:tcPr/>
                </a:tc>
              </a:tr>
            </a:tbl>
          </a:graphicData>
        </a:graphic>
      </p:graphicFrame>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1250</Words>
  <Application>Microsoft Macintosh PowerPoint</Application>
  <PresentationFormat>On-screen Show (4:3)</PresentationFormat>
  <Paragraphs>216</Paragraphs>
  <Slides>31</Slides>
  <Notes>1</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Revolution</vt:lpstr>
      <vt:lpstr>blank</vt:lpstr>
      <vt:lpstr>Equation</vt:lpstr>
      <vt:lpstr>Genotype x Environment Interaction</vt:lpstr>
      <vt:lpstr>Defining the Environment</vt:lpstr>
      <vt:lpstr>G x E Interaction Impedes Selection Progress</vt:lpstr>
      <vt:lpstr>The Breeder’s Goal</vt:lpstr>
      <vt:lpstr>What are the Causes of  G x E Interaction?</vt:lpstr>
      <vt:lpstr>G x E Interaction:  Heterogeneous</vt:lpstr>
      <vt:lpstr>G x E Interaction: Crossover</vt:lpstr>
      <vt:lpstr>G x E Interaction: Combined</vt:lpstr>
      <vt:lpstr>Types of GxE Interaction</vt:lpstr>
      <vt:lpstr>Scale Differences </vt:lpstr>
      <vt:lpstr>How do we detect G x E?</vt:lpstr>
      <vt:lpstr>Consider the Linear Model</vt:lpstr>
      <vt:lpstr>What Constitutes an Environment?</vt:lpstr>
      <vt:lpstr>Combined ANOVA over Years and Locations</vt:lpstr>
      <vt:lpstr>The ANOVA Can Tells Us About the Nature of the Variation</vt:lpstr>
      <vt:lpstr>Combined ANOVA over Years and Locations (3 reps, 3 locs, 3 yr)</vt:lpstr>
      <vt:lpstr>Variance Component Example</vt:lpstr>
      <vt:lpstr>We Can Use Variance Component Estimates to Allocate Resources</vt:lpstr>
      <vt:lpstr>Slide 19</vt:lpstr>
      <vt:lpstr>Assessing G x E Interaction</vt:lpstr>
      <vt:lpstr>Slide 21</vt:lpstr>
      <vt:lpstr>Stability Analysis:  Genotype 2 More Responsive to Environment; Genotype 1 Better Suited to Low Yield Env.</vt:lpstr>
      <vt:lpstr>Issues with Stability Analysis</vt:lpstr>
      <vt:lpstr>Non Parametric Analysis</vt:lpstr>
      <vt:lpstr>Multivariate Analysis</vt:lpstr>
      <vt:lpstr>Multivariate Analysis</vt:lpstr>
      <vt:lpstr>GGE Biplot</vt:lpstr>
      <vt:lpstr>Slide 28</vt:lpstr>
      <vt:lpstr>Slide 29</vt:lpstr>
      <vt:lpstr>Genotype x Environment Interaction</vt:lpstr>
      <vt:lpstr>Slide 31</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Genotype x Environment Interaction</dc:title>
  <dc:creator>Van Sanford David</dc:creator>
  <cp:lastModifiedBy>Van Sanford David</cp:lastModifiedBy>
  <cp:revision>24</cp:revision>
  <cp:lastPrinted>2011-02-01T17:45:53Z</cp:lastPrinted>
  <dcterms:created xsi:type="dcterms:W3CDTF">2011-02-02T21:06:07Z</dcterms:created>
  <dcterms:modified xsi:type="dcterms:W3CDTF">2011-02-02T21:19:02Z</dcterms:modified>
</cp:coreProperties>
</file>